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</p:sldMasterIdLst>
  <p:notesMasterIdLst>
    <p:notesMasterId r:id="rId14"/>
  </p:notesMasterIdLst>
  <p:sldIdLst>
    <p:sldId id="256" r:id="rId3"/>
    <p:sldId id="266" r:id="rId4"/>
    <p:sldId id="267" r:id="rId5"/>
    <p:sldId id="259" r:id="rId6"/>
    <p:sldId id="265" r:id="rId7"/>
    <p:sldId id="260" r:id="rId8"/>
    <p:sldId id="268" r:id="rId9"/>
    <p:sldId id="269" r:id="rId10"/>
    <p:sldId id="270" r:id="rId11"/>
    <p:sldId id="271" r:id="rId12"/>
    <p:sldId id="263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mskib\Desktop\IMI\SeminariKonferencii\DMO2020\Anketa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GeoGebra PC</c:v>
                </c:pt>
              </c:strCache>
            </c:strRef>
          </c:tx>
          <c:invertIfNegative val="0"/>
          <c:cat>
            <c:strRef>
              <c:f>Sheet1!$B$1:$G$1</c:f>
              <c:strCache>
                <c:ptCount val="6"/>
                <c:pt idx="0">
                  <c:v>Много ми харесва</c:v>
                </c:pt>
                <c:pt idx="1">
                  <c:v>Харесва ми</c:v>
                </c:pt>
                <c:pt idx="2">
                  <c:v>Горе-долу</c:v>
                </c:pt>
                <c:pt idx="3">
                  <c:v>Слабо</c:v>
                </c:pt>
                <c:pt idx="4">
                  <c:v>Изобщо не ми харесва</c:v>
                </c:pt>
                <c:pt idx="5">
                  <c:v>Нямам мнение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8</c:v>
                </c:pt>
                <c:pt idx="1">
                  <c:v>6</c:v>
                </c:pt>
                <c:pt idx="2">
                  <c:v>1</c:v>
                </c:pt>
                <c:pt idx="5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GeoGebra Phone</c:v>
                </c:pt>
              </c:strCache>
            </c:strRef>
          </c:tx>
          <c:invertIfNegative val="0"/>
          <c:cat>
            <c:strRef>
              <c:f>Sheet1!$B$1:$G$1</c:f>
              <c:strCache>
                <c:ptCount val="6"/>
                <c:pt idx="0">
                  <c:v>Много ми харесва</c:v>
                </c:pt>
                <c:pt idx="1">
                  <c:v>Харесва ми</c:v>
                </c:pt>
                <c:pt idx="2">
                  <c:v>Горе-долу</c:v>
                </c:pt>
                <c:pt idx="3">
                  <c:v>Слабо</c:v>
                </c:pt>
                <c:pt idx="4">
                  <c:v>Изобщо не ми харесва</c:v>
                </c:pt>
                <c:pt idx="5">
                  <c:v>Нямам мнение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sketchometry</c:v>
                </c:pt>
              </c:strCache>
            </c:strRef>
          </c:tx>
          <c:invertIfNegative val="0"/>
          <c:cat>
            <c:strRef>
              <c:f>Sheet1!$B$1:$G$1</c:f>
              <c:strCache>
                <c:ptCount val="6"/>
                <c:pt idx="0">
                  <c:v>Много ми харесва</c:v>
                </c:pt>
                <c:pt idx="1">
                  <c:v>Харесва ми</c:v>
                </c:pt>
                <c:pt idx="2">
                  <c:v>Горе-долу</c:v>
                </c:pt>
                <c:pt idx="3">
                  <c:v>Слабо</c:v>
                </c:pt>
                <c:pt idx="4">
                  <c:v>Изобщо не ми харесва</c:v>
                </c:pt>
                <c:pt idx="5">
                  <c:v>Нямам мнение</c:v>
                </c:pt>
              </c:strCache>
            </c:strRef>
          </c:cat>
          <c:val>
            <c:numRef>
              <c:f>Sheet1!$B$4:$G$4</c:f>
              <c:numCache>
                <c:formatCode>General</c:formatCode>
                <c:ptCount val="6"/>
                <c:pt idx="0">
                  <c:v>7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264320"/>
        <c:axId val="116270976"/>
      </c:barChart>
      <c:catAx>
        <c:axId val="116264320"/>
        <c:scaling>
          <c:orientation val="minMax"/>
        </c:scaling>
        <c:delete val="0"/>
        <c:axPos val="b"/>
        <c:majorTickMark val="out"/>
        <c:minorTickMark val="none"/>
        <c:tickLblPos val="nextTo"/>
        <c:crossAx val="116270976"/>
        <c:crosses val="autoZero"/>
        <c:auto val="1"/>
        <c:lblAlgn val="ctr"/>
        <c:lblOffset val="100"/>
        <c:noMultiLvlLbl val="0"/>
      </c:catAx>
      <c:valAx>
        <c:axId val="116270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62643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C8E75-45CB-4D8D-87C8-455E8C371EA4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C250F-4B2B-43C7-9731-37786EE94A4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4219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C250F-4B2B-43C7-9731-37786EE94A4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098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770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1114425" cy="1023938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3384717" y="5949280"/>
            <a:ext cx="550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200" i="1" kern="12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Специфики на представянето на динамичен софтуер за телефони и таблети</a:t>
            </a:r>
            <a:endParaRPr lang="bg-BG" sz="1200" i="1" kern="1200" dirty="0" smtClean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algn="r"/>
            <a:r>
              <a:rPr lang="bg-BG" sz="1200" i="1" dirty="0" smtClean="0">
                <a:solidFill>
                  <a:schemeClr val="tx2">
                    <a:lumMod val="75000"/>
                  </a:schemeClr>
                </a:solidFill>
              </a:rPr>
              <a:t>Мария </a:t>
            </a:r>
            <a:r>
              <a:rPr lang="bg-BG" sz="1200" i="1" dirty="0" smtClean="0">
                <a:solidFill>
                  <a:schemeClr val="tx2">
                    <a:lumMod val="75000"/>
                  </a:schemeClr>
                </a:solidFill>
              </a:rPr>
              <a:t>Браухле, Институт по математика и информатика на БАН</a:t>
            </a:r>
          </a:p>
          <a:p>
            <a:pPr algn="r"/>
            <a:r>
              <a:rPr lang="bg-BG" sz="1200" i="1" dirty="0" smtClean="0">
                <a:solidFill>
                  <a:schemeClr val="tx2">
                    <a:lumMod val="75000"/>
                  </a:schemeClr>
                </a:solidFill>
              </a:rPr>
              <a:t>Динамична</a:t>
            </a:r>
            <a:r>
              <a:rPr lang="bg-BG" sz="1200" i="1" baseline="0" dirty="0" smtClean="0">
                <a:solidFill>
                  <a:schemeClr val="tx2">
                    <a:lumMod val="75000"/>
                  </a:schemeClr>
                </a:solidFill>
              </a:rPr>
              <a:t> математика в образованието</a:t>
            </a:r>
            <a:r>
              <a:rPr lang="bg-BG" sz="1200" i="1" dirty="0" smtClean="0">
                <a:solidFill>
                  <a:schemeClr val="tx2">
                    <a:lumMod val="75000"/>
                  </a:schemeClr>
                </a:solidFill>
              </a:rPr>
              <a:t>, 15 февруари 2020 </a:t>
            </a:r>
            <a:r>
              <a:rPr lang="bg-BG" sz="1200" i="1" dirty="0" smtClean="0">
                <a:solidFill>
                  <a:schemeClr val="tx2">
                    <a:lumMod val="75000"/>
                  </a:schemeClr>
                </a:solidFill>
              </a:rPr>
              <a:t>г., София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750454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A37D-0FF4-44F3-9252-1944CE2ACAD8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88DDE-E239-432A-B027-18A1E036046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523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A37D-0FF4-44F3-9252-1944CE2ACAD8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88DDE-E239-432A-B027-18A1E036046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9663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A37D-0FF4-44F3-9252-1944CE2ACAD8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88DDE-E239-432A-B027-18A1E036046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509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A37D-0FF4-44F3-9252-1944CE2ACAD8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88DDE-E239-432A-B027-18A1E036046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0053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A37D-0FF4-44F3-9252-1944CE2ACAD8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88DDE-E239-432A-B027-18A1E036046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059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A37D-0FF4-44F3-9252-1944CE2ACAD8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88DDE-E239-432A-B027-18A1E036046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969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A37D-0FF4-44F3-9252-1944CE2ACAD8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88DDE-E239-432A-B027-18A1E036046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1647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A37D-0FF4-44F3-9252-1944CE2ACAD8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88DDE-E239-432A-B027-18A1E036046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2205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A37D-0FF4-44F3-9252-1944CE2ACAD8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88DDE-E239-432A-B027-18A1E036046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2089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A37D-0FF4-44F3-9252-1944CE2ACAD8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88DDE-E239-432A-B027-18A1E036046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990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BA37D-0FF4-44F3-9252-1944CE2ACAD8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88DDE-E239-432A-B027-18A1E036046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7610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68595-2CCF-4D0F-B84E-BD6DD5257CF6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C50A2-AE19-47CE-BAC5-CF2ED8EC38B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247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BA37D-0FF4-44F3-9252-1944CE2ACAD8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88DDE-E239-432A-B027-18A1E036046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4409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755576" y="2132856"/>
            <a:ext cx="7772400" cy="2160240"/>
          </a:xfrm>
        </p:spPr>
        <p:txBody>
          <a:bodyPr>
            <a:normAutofit fontScale="90000"/>
          </a:bodyPr>
          <a:lstStyle/>
          <a:p>
            <a:r>
              <a:rPr lang="de-DE" dirty="0"/>
              <a:t/>
            </a:r>
            <a:br>
              <a:rPr lang="de-DE" dirty="0"/>
            </a:br>
            <a:r>
              <a:rPr lang="ru-RU" dirty="0"/>
              <a:t> </a:t>
            </a:r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Специфики на представянето на динамичен софтуер за телефони и </a:t>
            </a:r>
            <a:r>
              <a:rPr lang="de-DE" dirty="0" smtClean="0">
                <a:solidFill>
                  <a:schemeClr val="tx2">
                    <a:lumMod val="75000"/>
                  </a:schemeClr>
                </a:solidFill>
              </a:rPr>
              <a:t>таблети</a:t>
            </a:r>
            <a:endParaRPr lang="de-DE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539896" y="6165304"/>
            <a:ext cx="7016824" cy="3600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sz="1800" dirty="0" smtClean="0">
                <a:solidFill>
                  <a:schemeClr val="tx2">
                    <a:lumMod val="75000"/>
                  </a:schemeClr>
                </a:solidFill>
              </a:rPr>
              <a:t>Мария Браухле, Институт по математика и информатика на БАН</a:t>
            </a:r>
            <a:endParaRPr lang="de-DE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de-D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1844"/>
            <a:ext cx="1207806" cy="11097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72560" y="325068"/>
            <a:ext cx="64744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bg-BG" sz="2800" dirty="0" smtClean="0">
                <a:solidFill>
                  <a:schemeClr val="tx2">
                    <a:lumMod val="75000"/>
                  </a:schemeClr>
                </a:solidFill>
              </a:rPr>
              <a:t>Динамична математика в образованието</a:t>
            </a:r>
          </a:p>
          <a:p>
            <a:pPr algn="r"/>
            <a:r>
              <a:rPr lang="bg-BG" sz="2000" dirty="0" smtClean="0">
                <a:solidFill>
                  <a:schemeClr val="tx2">
                    <a:lumMod val="75000"/>
                  </a:schemeClr>
                </a:solidFill>
              </a:rPr>
              <a:t>15 </a:t>
            </a:r>
            <a:r>
              <a:rPr lang="bg-BG" sz="2000" dirty="0" smtClean="0">
                <a:solidFill>
                  <a:schemeClr val="tx2">
                    <a:lumMod val="75000"/>
                  </a:schemeClr>
                </a:solidFill>
              </a:rPr>
              <a:t>февруари 2020, </a:t>
            </a:r>
            <a:r>
              <a:rPr lang="bg-BG" sz="2000" dirty="0">
                <a:solidFill>
                  <a:schemeClr val="tx2">
                    <a:lumMod val="75000"/>
                  </a:schemeClr>
                </a:solidFill>
              </a:rPr>
              <a:t>ИМИ-БАН, </a:t>
            </a:r>
            <a:r>
              <a:rPr lang="bg-BG" sz="2000" dirty="0" smtClean="0">
                <a:solidFill>
                  <a:schemeClr val="tx2">
                    <a:lumMod val="75000"/>
                  </a:schemeClr>
                </a:solidFill>
              </a:rPr>
              <a:t>София 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34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mimskib\Desktop\IMI\SeminariKonferencii\DMO2020\Logo_GeoGebr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616" y="1391747"/>
            <a:ext cx="22098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imskib\Desktop\IMI\SeminariKonferencii\DMO2020\Geonex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904701"/>
            <a:ext cx="3240360" cy="124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mimskib\Desktop\IMI\SeminariKonferencii\DMO2020\eleve-ordinateu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22606"/>
            <a:ext cx="3402065" cy="3738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:\Users\mimskib\Desktop\IMI\SeminariKonferencii\DMO2020\elic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75559"/>
            <a:ext cx="18288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63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imskib\Desktop\IMI\SeminariKonferencii\DMO2020\Pics\11417272796_cc5bc766f0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748" y="1397108"/>
            <a:ext cx="6097020" cy="406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84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mimskib\Desktop\IMI\SeminariKonferencii\DMO2020\Pics\Logo_GeoGebr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170009"/>
            <a:ext cx="22098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97468"/>
            <a:ext cx="4892576" cy="1545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136" y="1484784"/>
            <a:ext cx="3505883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843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mimskib\Desktop\IMI\SeminariKonferencii\DMO2020\Pics\Screenshot_20200212-1030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92696"/>
            <a:ext cx="2785880" cy="495267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mimskib\Desktop\IMI\SeminariKonferencii\DMO2020\Pics\Screenshot_20200212-1031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46686"/>
            <a:ext cx="2837640" cy="504469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mimskib\Desktop\IMI\SeminariKonferencii\DMO2020\Logo_GeoGebr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924" y="230595"/>
            <a:ext cx="1440160" cy="130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44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imskib\Desktop\IMI\SeminariKonferencii\DMO2020\Pics\011903443_1-5b5bf5f37fd1ae04bfd1c1f92986c4a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40768"/>
            <a:ext cx="5955605" cy="4215715"/>
          </a:xfrm>
          <a:prstGeom prst="rect">
            <a:avLst/>
          </a:prstGeom>
          <a:noFill/>
          <a:effectLst>
            <a:outerShdw blurRad="50800" dist="139700" dir="2700000" algn="tl" rotWithShape="0">
              <a:schemeClr val="tx2">
                <a:lumMod val="7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31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imskib\Desktop\IMI\SeminariKonferencii\DMO2020\Pics\Ausrufezeich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106" y="3429000"/>
            <a:ext cx="1939059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59832" y="404664"/>
            <a:ext cx="3989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600" dirty="0" smtClean="0">
                <a:solidFill>
                  <a:schemeClr val="tx2">
                    <a:lumMod val="75000"/>
                  </a:schemeClr>
                </a:solidFill>
              </a:rPr>
              <a:t>Предизвикателства</a:t>
            </a:r>
            <a:endParaRPr lang="de-DE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2132856"/>
            <a:ext cx="612616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bg-BG" sz="2400" dirty="0" smtClean="0">
                <a:solidFill>
                  <a:schemeClr val="tx2">
                    <a:lumMod val="75000"/>
                  </a:schemeClr>
                </a:solidFill>
              </a:rPr>
              <a:t>Използва се камерата на лаптопа.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bg-BG" sz="2400" dirty="0" smtClean="0">
                <a:solidFill>
                  <a:schemeClr val="tx2">
                    <a:lumMod val="75000"/>
                  </a:schemeClr>
                </a:solidFill>
              </a:rPr>
              <a:t>Някои ученици нямат мобилни данни.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bg-BG" sz="2400" dirty="0" smtClean="0">
                <a:solidFill>
                  <a:schemeClr val="tx2">
                    <a:lumMod val="75000"/>
                  </a:schemeClr>
                </a:solidFill>
              </a:rPr>
              <a:t>Интернета на училището не работи.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bg-BG" sz="2400" dirty="0" smtClean="0">
                <a:solidFill>
                  <a:schemeClr val="tx2">
                    <a:lumMod val="75000"/>
                  </a:schemeClr>
                </a:solidFill>
              </a:rPr>
              <a:t>Не знаят паролата на училищния интернет.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bg-BG" sz="2400" dirty="0" smtClean="0">
                <a:solidFill>
                  <a:schemeClr val="tx2">
                    <a:lumMod val="75000"/>
                  </a:schemeClr>
                </a:solidFill>
              </a:rPr>
              <a:t>Нямат достатъчно памет на устройството.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bg-BG" sz="2400" dirty="0" smtClean="0">
                <a:solidFill>
                  <a:schemeClr val="tx2">
                    <a:lumMod val="75000"/>
                  </a:schemeClr>
                </a:solidFill>
              </a:rPr>
              <a:t>Екранът на телефона е малък.</a:t>
            </a:r>
          </a:p>
          <a:p>
            <a:endParaRPr lang="bg-BG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19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2154" y="548679"/>
            <a:ext cx="4643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dirty="0" smtClean="0">
                <a:solidFill>
                  <a:schemeClr val="tx2">
                    <a:lumMod val="75000"/>
                  </a:schemeClr>
                </a:solidFill>
              </a:rPr>
              <a:t>Какво мислят учениците?</a:t>
            </a:r>
            <a:endParaRPr lang="de-DE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111995"/>
              </p:ext>
            </p:extLst>
          </p:nvPr>
        </p:nvGraphicFramePr>
        <p:xfrm>
          <a:off x="1763688" y="2060848"/>
          <a:ext cx="5976664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35696" y="1528034"/>
            <a:ext cx="4814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>
                <a:solidFill>
                  <a:schemeClr val="tx2">
                    <a:lumMod val="75000"/>
                  </a:schemeClr>
                </a:solidFill>
              </a:rPr>
              <a:t>Колко ти харесва да работиш с даден софтуер?</a:t>
            </a:r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4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601523"/>
            <a:ext cx="63757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dirty="0" smtClean="0">
                <a:solidFill>
                  <a:schemeClr val="tx2">
                    <a:lumMod val="75000"/>
                  </a:schemeClr>
                </a:solidFill>
              </a:rPr>
              <a:t>Кой софтуер ти харесва най-много?</a:t>
            </a:r>
            <a:endParaRPr lang="de-DE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Picture 2" descr="C:\Users\mimskib\Desktop\IMI\SeminariKonferencii\DMO2020\Logo_GeoGebr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60848"/>
            <a:ext cx="22098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469" y="2276872"/>
            <a:ext cx="4295414" cy="1356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51751" y="3981072"/>
            <a:ext cx="1866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dirty="0" smtClean="0">
                <a:solidFill>
                  <a:schemeClr val="bg1">
                    <a:lumMod val="50000"/>
                  </a:schemeClr>
                </a:solidFill>
              </a:rPr>
              <a:t>за компютър</a:t>
            </a:r>
            <a:endParaRPr lang="de-DE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4885128"/>
            <a:ext cx="4675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dirty="0" smtClean="0">
                <a:solidFill>
                  <a:schemeClr val="accent6">
                    <a:lumMod val="75000"/>
                  </a:schemeClr>
                </a:solidFill>
              </a:rPr>
              <a:t>8 гласа            =               8 гласа</a:t>
            </a:r>
            <a:endParaRPr lang="de-DE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11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2636" y="548680"/>
            <a:ext cx="43637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dirty="0" smtClean="0">
                <a:solidFill>
                  <a:schemeClr val="tx2">
                    <a:lumMod val="75000"/>
                  </a:schemeClr>
                </a:solidFill>
              </a:rPr>
              <a:t>От споделените мнения</a:t>
            </a:r>
            <a:endParaRPr lang="de-DE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23728" y="2489904"/>
            <a:ext cx="658314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bg-BG" sz="2400" i="1" dirty="0" smtClean="0">
                <a:solidFill>
                  <a:schemeClr val="tx2">
                    <a:lumMod val="75000"/>
                  </a:schemeClr>
                </a:solidFill>
              </a:rPr>
              <a:t>Предпочитат да работят на компютър.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endParaRPr lang="de-DE" dirty="0"/>
          </a:p>
        </p:txBody>
      </p:sp>
      <p:pic>
        <p:nvPicPr>
          <p:cNvPr id="4" name="Picture 3" descr="C:\Users\mimskib\Desktop\IMI\SeminariKonferencii\DMO2020\Logo_GeoGebr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547" y="2353607"/>
            <a:ext cx="875069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54" y="3803990"/>
            <a:ext cx="1325857" cy="41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27784" y="3761100"/>
            <a:ext cx="3119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Symbol" panose="05050102010706020507" pitchFamily="18" charset="2"/>
              <a:buChar char="-"/>
            </a:pPr>
            <a:r>
              <a:rPr lang="bg-BG" sz="2400" i="1" dirty="0" smtClean="0">
                <a:solidFill>
                  <a:schemeClr val="tx2">
                    <a:lumMod val="75000"/>
                  </a:schemeClr>
                </a:solidFill>
              </a:rPr>
              <a:t>Лесен и разбираем.</a:t>
            </a:r>
            <a:endParaRPr lang="de-DE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09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720" y="2779973"/>
            <a:ext cx="55156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dirty="0" smtClean="0">
                <a:solidFill>
                  <a:schemeClr val="tx2">
                    <a:lumMod val="75000"/>
                  </a:schemeClr>
                </a:solidFill>
              </a:rPr>
              <a:t>БЛАГОДАРЯ ЗА ВНИМАНИЕТО!</a:t>
            </a:r>
            <a:endParaRPr lang="de-DE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381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On-screen Show (4:3)</PresentationFormat>
  <Paragraphs>21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Custom Design</vt:lpstr>
      <vt:lpstr>  Специфики на представянето на динамичен софтуер за телефони и таблети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Brauchle</dc:creator>
  <cp:lastModifiedBy>Maria Brauchle</cp:lastModifiedBy>
  <cp:revision>96</cp:revision>
  <dcterms:created xsi:type="dcterms:W3CDTF">2018-11-28T16:28:20Z</dcterms:created>
  <dcterms:modified xsi:type="dcterms:W3CDTF">2020-02-12T11:15:00Z</dcterms:modified>
</cp:coreProperties>
</file>