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79" r:id="rId4"/>
    <p:sldId id="272" r:id="rId5"/>
    <p:sldId id="266" r:id="rId6"/>
    <p:sldId id="280" r:id="rId7"/>
    <p:sldId id="283" r:id="rId8"/>
    <p:sldId id="284" r:id="rId9"/>
    <p:sldId id="276" r:id="rId10"/>
    <p:sldId id="269" r:id="rId11"/>
    <p:sldId id="277" r:id="rId12"/>
    <p:sldId id="285" r:id="rId13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89" d="100"/>
          <a:sy n="89" d="100"/>
        </p:scale>
        <p:origin x="466" y="7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3DE702-0799-4514-A26B-452BEDD381ED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52139C8-9AE8-40A2-9811-AF4C6DCE96F9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998589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DA0A86D-5024-4350-A9C6-9389693B08C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8407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g10cf9a0648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1" name="Google Shape;231;g10cf9a0648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83835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200305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388780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004323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320466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709574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312274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0357102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83132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41824708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38659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1614110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/>
          <p:nvPr/>
        </p:nvSpPr>
        <p:spPr>
          <a:xfrm>
            <a:off x="-78033" y="3429000"/>
            <a:ext cx="12369600" cy="342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1850800" y="1333600"/>
            <a:ext cx="8490400" cy="41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800"/>
              <a:buNone/>
              <a:defRPr sz="10666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cxnSp>
        <p:nvCxnSpPr>
          <p:cNvPr id="44" name="Google Shape;44;p8"/>
          <p:cNvCxnSpPr/>
          <p:nvPr/>
        </p:nvCxnSpPr>
        <p:spPr>
          <a:xfrm>
            <a:off x="11310033" y="214767"/>
            <a:ext cx="0" cy="4858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45" name="Google Shape;45;p8"/>
          <p:cNvGrpSpPr/>
          <p:nvPr/>
        </p:nvGrpSpPr>
        <p:grpSpPr>
          <a:xfrm>
            <a:off x="366693" y="5190827"/>
            <a:ext cx="674443" cy="986151"/>
            <a:chOff x="3236362" y="3615782"/>
            <a:chExt cx="540592" cy="554100"/>
          </a:xfrm>
        </p:grpSpPr>
        <p:sp>
          <p:nvSpPr>
            <p:cNvPr id="46" name="Google Shape;46;p8"/>
            <p:cNvSpPr/>
            <p:nvPr/>
          </p:nvSpPr>
          <p:spPr>
            <a:xfrm rot="-5400000">
              <a:off x="3060412" y="3791732"/>
              <a:ext cx="554100" cy="202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7" name="Google Shape;47;p8"/>
            <p:cNvSpPr/>
            <p:nvPr/>
          </p:nvSpPr>
          <p:spPr>
            <a:xfrm rot="-5400000">
              <a:off x="3173256" y="3791732"/>
              <a:ext cx="554100" cy="202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8" name="Google Shape;48;p8"/>
            <p:cNvSpPr/>
            <p:nvPr/>
          </p:nvSpPr>
          <p:spPr>
            <a:xfrm rot="-5400000">
              <a:off x="3286030" y="3791732"/>
              <a:ext cx="554100" cy="202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49" name="Google Shape;49;p8"/>
            <p:cNvSpPr/>
            <p:nvPr/>
          </p:nvSpPr>
          <p:spPr>
            <a:xfrm rot="-5400000">
              <a:off x="3398804" y="3791732"/>
              <a:ext cx="554100" cy="202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283669075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3"/>
          <p:cNvSpPr txBox="1">
            <a:spLocks noGrp="1"/>
          </p:cNvSpPr>
          <p:nvPr>
            <p:ph type="title" hasCustomPrompt="1"/>
          </p:nvPr>
        </p:nvSpPr>
        <p:spPr>
          <a:xfrm flipH="1">
            <a:off x="6117744" y="1896083"/>
            <a:ext cx="1164000" cy="9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t>xx%</a:t>
            </a:r>
          </a:p>
        </p:txBody>
      </p:sp>
      <p:sp>
        <p:nvSpPr>
          <p:cNvPr id="69" name="Google Shape;69;p13"/>
          <p:cNvSpPr txBox="1">
            <a:spLocks noGrp="1"/>
          </p:cNvSpPr>
          <p:nvPr>
            <p:ph type="subTitle" idx="1"/>
          </p:nvPr>
        </p:nvSpPr>
        <p:spPr>
          <a:xfrm>
            <a:off x="7478667" y="2361667"/>
            <a:ext cx="3161200" cy="5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0" name="Google Shape;70;p13"/>
          <p:cNvSpPr txBox="1">
            <a:spLocks noGrp="1"/>
          </p:cNvSpPr>
          <p:nvPr>
            <p:ph type="subTitle" idx="2"/>
          </p:nvPr>
        </p:nvSpPr>
        <p:spPr>
          <a:xfrm>
            <a:off x="7478651" y="1811317"/>
            <a:ext cx="31612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latin typeface="Trocchi"/>
                <a:ea typeface="Trocchi"/>
                <a:cs typeface="Trocchi"/>
                <a:sym typeface="Trocchi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1" name="Google Shape;71;p13"/>
          <p:cNvSpPr txBox="1">
            <a:spLocks noGrp="1"/>
          </p:cNvSpPr>
          <p:nvPr>
            <p:ph type="title" idx="3"/>
          </p:nvPr>
        </p:nvSpPr>
        <p:spPr>
          <a:xfrm>
            <a:off x="993200" y="718700"/>
            <a:ext cx="10205600" cy="62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3"/>
          <p:cNvSpPr txBox="1">
            <a:spLocks noGrp="1"/>
          </p:cNvSpPr>
          <p:nvPr>
            <p:ph type="title" idx="4" hasCustomPrompt="1"/>
          </p:nvPr>
        </p:nvSpPr>
        <p:spPr>
          <a:xfrm flipH="1">
            <a:off x="6117744" y="3466447"/>
            <a:ext cx="1164000" cy="9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t>xx%</a:t>
            </a:r>
          </a:p>
        </p:txBody>
      </p:sp>
      <p:sp>
        <p:nvSpPr>
          <p:cNvPr id="73" name="Google Shape;73;p13"/>
          <p:cNvSpPr txBox="1">
            <a:spLocks noGrp="1"/>
          </p:cNvSpPr>
          <p:nvPr>
            <p:ph type="subTitle" idx="5"/>
          </p:nvPr>
        </p:nvSpPr>
        <p:spPr>
          <a:xfrm>
            <a:off x="7478667" y="3939033"/>
            <a:ext cx="3161200" cy="5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13"/>
          <p:cNvSpPr txBox="1">
            <a:spLocks noGrp="1"/>
          </p:cNvSpPr>
          <p:nvPr>
            <p:ph type="subTitle" idx="6"/>
          </p:nvPr>
        </p:nvSpPr>
        <p:spPr>
          <a:xfrm>
            <a:off x="7478651" y="3388696"/>
            <a:ext cx="31612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latin typeface="Trocchi"/>
                <a:ea typeface="Trocchi"/>
                <a:cs typeface="Trocchi"/>
                <a:sym typeface="Trocchi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13"/>
          <p:cNvSpPr txBox="1">
            <a:spLocks noGrp="1"/>
          </p:cNvSpPr>
          <p:nvPr>
            <p:ph type="title" idx="7" hasCustomPrompt="1"/>
          </p:nvPr>
        </p:nvSpPr>
        <p:spPr>
          <a:xfrm flipH="1">
            <a:off x="6117744" y="5043716"/>
            <a:ext cx="1164000" cy="90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2500"/>
              <a:buNone/>
              <a:defRPr sz="5333"/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500"/>
              <a:buNone/>
              <a:defRPr sz="3333"/>
            </a:lvl9pPr>
          </a:lstStyle>
          <a:p>
            <a:r>
              <a:t>xx%</a:t>
            </a:r>
          </a:p>
        </p:txBody>
      </p:sp>
      <p:sp>
        <p:nvSpPr>
          <p:cNvPr id="76" name="Google Shape;76;p13"/>
          <p:cNvSpPr txBox="1">
            <a:spLocks noGrp="1"/>
          </p:cNvSpPr>
          <p:nvPr>
            <p:ph type="subTitle" idx="8"/>
          </p:nvPr>
        </p:nvSpPr>
        <p:spPr>
          <a:xfrm>
            <a:off x="7478667" y="5515300"/>
            <a:ext cx="3161200" cy="52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subTitle" idx="9"/>
          </p:nvPr>
        </p:nvSpPr>
        <p:spPr>
          <a:xfrm>
            <a:off x="7478651" y="4964967"/>
            <a:ext cx="3161200" cy="45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latin typeface="Trocchi"/>
                <a:ea typeface="Trocchi"/>
                <a:cs typeface="Trocchi"/>
                <a:sym typeface="Trocchi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2pPr>
            <a:lvl3pPr lvl="2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3pPr>
            <a:lvl4pPr lvl="3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4pPr>
            <a:lvl5pPr lvl="4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5pPr>
            <a:lvl6pPr lvl="5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6pPr>
            <a:lvl7pPr lvl="6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7pPr>
            <a:lvl8pPr lvl="7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8pPr>
            <a:lvl9pPr lvl="8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667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3"/>
          <p:cNvSpPr/>
          <p:nvPr/>
        </p:nvSpPr>
        <p:spPr>
          <a:xfrm>
            <a:off x="11198800" y="-70600"/>
            <a:ext cx="1066400" cy="69992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cxnSp>
        <p:nvCxnSpPr>
          <p:cNvPr id="79" name="Google Shape;79;p13"/>
          <p:cNvCxnSpPr/>
          <p:nvPr/>
        </p:nvCxnSpPr>
        <p:spPr>
          <a:xfrm>
            <a:off x="11732000" y="375467"/>
            <a:ext cx="0" cy="449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grpSp>
        <p:nvGrpSpPr>
          <p:cNvPr id="80" name="Google Shape;80;p13"/>
          <p:cNvGrpSpPr/>
          <p:nvPr/>
        </p:nvGrpSpPr>
        <p:grpSpPr>
          <a:xfrm>
            <a:off x="11505349" y="5121045"/>
            <a:ext cx="453303" cy="935800"/>
            <a:chOff x="8306400" y="205750"/>
            <a:chExt cx="339977" cy="1124400"/>
          </a:xfrm>
        </p:grpSpPr>
        <p:sp>
          <p:nvSpPr>
            <p:cNvPr id="81" name="Google Shape;81;p13"/>
            <p:cNvSpPr/>
            <p:nvPr/>
          </p:nvSpPr>
          <p:spPr>
            <a:xfrm rot="-5400000">
              <a:off x="7872300" y="639850"/>
              <a:ext cx="1124400" cy="256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sp>
          <p:nvSpPr>
            <p:cNvPr id="82" name="Google Shape;82;p13"/>
            <p:cNvSpPr/>
            <p:nvPr/>
          </p:nvSpPr>
          <p:spPr>
            <a:xfrm rot="-5400000">
              <a:off x="7956077" y="639850"/>
              <a:ext cx="1124400" cy="256200"/>
            </a:xfrm>
            <a:prstGeom prst="ellipse">
              <a:avLst/>
            </a:pr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  <p:extLst>
      <p:ext uri="{BB962C8B-B14F-4D97-AF65-F5344CB8AC3E}">
        <p14:creationId xmlns:p14="http://schemas.microsoft.com/office/powerpoint/2010/main" val="1607051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BFC93-1C46-4949-A1CF-4D642BA909D8}" type="datetimeFigureOut">
              <a:rPr lang="bg-BG" smtClean="0"/>
              <a:t>18.2.2024 г.</a:t>
            </a:fld>
            <a:endParaRPr lang="bg-BG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904D0CA-B600-4967-B32F-D3F815F17452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726664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sites.google.com/site/recursioniteration/chisla-na-fibonaci/chisla_catalan" TargetMode="External"/><Relationship Id="rId7" Type="http://schemas.openxmlformats.org/officeDocument/2006/relationships/hyperlink" Target="https://kvant.mccme.ru/1978/07/chisla_katalana.htm" TargetMode="External"/><Relationship Id="rId2" Type="http://schemas.openxmlformats.org/officeDocument/2006/relationships/hyperlink" Target="https://mathworld.wolfram.com/CatalansTriangle.html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math.bas.bg/bantchev/misc/catalan.pdf" TargetMode="External"/><Relationship Id="rId5" Type="http://schemas.openxmlformats.org/officeDocument/2006/relationships/hyperlink" Target="https://www.cabinet.bg/index.php?contenttype=viewarticle&amp;id=191" TargetMode="External"/><Relationship Id="rId4" Type="http://schemas.openxmlformats.org/officeDocument/2006/relationships/hyperlink" Target="https://habr.com/en/articles/165295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Diamond 32"/>
          <p:cNvSpPr/>
          <p:nvPr/>
        </p:nvSpPr>
        <p:spPr>
          <a:xfrm>
            <a:off x="5357308" y="540255"/>
            <a:ext cx="6745045" cy="4674165"/>
          </a:xfrm>
          <a:prstGeom prst="diamond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/>
          </a:p>
        </p:txBody>
      </p:sp>
      <p:grpSp>
        <p:nvGrpSpPr>
          <p:cNvPr id="41" name="Group 40"/>
          <p:cNvGrpSpPr/>
          <p:nvPr/>
        </p:nvGrpSpPr>
        <p:grpSpPr>
          <a:xfrm>
            <a:off x="10342753" y="3744344"/>
            <a:ext cx="639575" cy="770070"/>
            <a:chOff x="9809966" y="3916918"/>
            <a:chExt cx="950565" cy="1144512"/>
          </a:xfrm>
          <a:solidFill>
            <a:schemeClr val="accent1"/>
          </a:solidFill>
        </p:grpSpPr>
        <p:sp>
          <p:nvSpPr>
            <p:cNvPr id="34" name="Google Shape;619;p47"/>
            <p:cNvSpPr/>
            <p:nvPr/>
          </p:nvSpPr>
          <p:spPr>
            <a:xfrm>
              <a:off x="9924976" y="3916918"/>
              <a:ext cx="835555" cy="835555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0" name="Google Shape;619;p47"/>
            <p:cNvSpPr/>
            <p:nvPr/>
          </p:nvSpPr>
          <p:spPr>
            <a:xfrm>
              <a:off x="9809966" y="4520763"/>
              <a:ext cx="540667" cy="540667"/>
            </a:xfrm>
            <a:prstGeom prst="ellipse">
              <a:avLst/>
            </a:prstGeom>
            <a:grpFill/>
            <a:ln>
              <a:solidFill>
                <a:srgbClr val="FFFFFF"/>
              </a:solidFill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cxnSp>
        <p:nvCxnSpPr>
          <p:cNvPr id="48" name="Straight Connector 47"/>
          <p:cNvCxnSpPr/>
          <p:nvPr/>
        </p:nvCxnSpPr>
        <p:spPr>
          <a:xfrm>
            <a:off x="1258326" y="5214420"/>
            <a:ext cx="4542967" cy="0"/>
          </a:xfrm>
          <a:prstGeom prst="line">
            <a:avLst/>
          </a:prstGeom>
          <a:ln w="127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Google Shape;221;p29"/>
          <p:cNvSpPr txBox="1">
            <a:spLocks/>
          </p:cNvSpPr>
          <p:nvPr/>
        </p:nvSpPr>
        <p:spPr>
          <a:xfrm>
            <a:off x="10942686" y="5396739"/>
            <a:ext cx="1022152" cy="916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867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/>
            <a:r>
              <a:rPr lang="en" sz="4000" kern="0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20</a:t>
            </a:r>
            <a:r>
              <a:rPr lang="bg-BG" sz="4000" kern="0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24</a:t>
            </a:r>
            <a:endParaRPr lang="en" sz="4000" kern="0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58326" y="5415779"/>
            <a:ext cx="834594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800" b="1" i="1" dirty="0" smtClean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Динамична математика в образованието</a:t>
            </a:r>
            <a:endParaRPr lang="bg-BG" sz="4800" b="1" i="1" dirty="0">
              <a:solidFill>
                <a:schemeClr val="accent1">
                  <a:lumMod val="50000"/>
                </a:schemeClr>
              </a:solidFill>
              <a:latin typeface="Myriad Pro" panose="020B0503030403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258326" y="4514414"/>
            <a:ext cx="50219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b="1" dirty="0" smtClean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Числа </a:t>
            </a:r>
            <a:r>
              <a:rPr lang="bg-BG" sz="4000" dirty="0" smtClean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на </a:t>
            </a:r>
            <a:r>
              <a:rPr lang="bg-BG" sz="4000" dirty="0" err="1" smtClean="0">
                <a:solidFill>
                  <a:schemeClr val="accent1">
                    <a:lumMod val="50000"/>
                  </a:schemeClr>
                </a:solidFill>
                <a:latin typeface="Myriad Pro" panose="020B0503030403020204" pitchFamily="34" charset="0"/>
              </a:rPr>
              <a:t>Каталан</a:t>
            </a:r>
            <a:endParaRPr lang="bg-BG" sz="4000" dirty="0">
              <a:solidFill>
                <a:schemeClr val="accent1">
                  <a:lumMod val="50000"/>
                </a:schemeClr>
              </a:solidFill>
              <a:latin typeface="Myriad Pro" panose="020B0503030403020204" pitchFamily="34" charset="0"/>
            </a:endParaRPr>
          </a:p>
        </p:txBody>
      </p:sp>
      <p:pic>
        <p:nvPicPr>
          <p:cNvPr id="2" name="Картина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706" y="118824"/>
            <a:ext cx="7145131" cy="1097375"/>
          </a:xfrm>
          <a:prstGeom prst="rect">
            <a:avLst/>
          </a:prstGeom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734930" y="-52451"/>
            <a:ext cx="1457070" cy="14631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8563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31"/>
          <p:cNvSpPr/>
          <p:nvPr/>
        </p:nvSpPr>
        <p:spPr>
          <a:xfrm>
            <a:off x="6038453" y="4039462"/>
            <a:ext cx="1124800" cy="1124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6" name="Google Shape;236;p31"/>
          <p:cNvSpPr/>
          <p:nvPr/>
        </p:nvSpPr>
        <p:spPr>
          <a:xfrm>
            <a:off x="6009053" y="2581794"/>
            <a:ext cx="1124800" cy="1124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37" name="Google Shape;237;p31"/>
          <p:cNvSpPr txBox="1">
            <a:spLocks noGrp="1"/>
          </p:cNvSpPr>
          <p:nvPr>
            <p:ph type="title" idx="3"/>
          </p:nvPr>
        </p:nvSpPr>
        <p:spPr>
          <a:xfrm>
            <a:off x="405851" y="372704"/>
            <a:ext cx="10148963" cy="412274"/>
          </a:xfrm>
          <a:prstGeom prst="rect">
            <a:avLst/>
          </a:prstGeom>
          <a:noFill/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r>
              <a:rPr lang="bg-BG" sz="4000" b="1" dirty="0" smtClean="0">
                <a:solidFill>
                  <a:srgbClr val="0070C0"/>
                </a:solidFill>
                <a:latin typeface="Myriad Pro"/>
              </a:rPr>
              <a:t>Съдържание</a:t>
            </a:r>
            <a:endParaRPr sz="4000" b="1" dirty="0">
              <a:solidFill>
                <a:srgbClr val="0070C0"/>
              </a:solidFill>
              <a:latin typeface="Myriad Pro"/>
            </a:endParaRPr>
          </a:p>
        </p:txBody>
      </p:sp>
      <p:sp>
        <p:nvSpPr>
          <p:cNvPr id="239" name="Google Shape;239;p31"/>
          <p:cNvSpPr txBox="1">
            <a:spLocks noGrp="1"/>
          </p:cNvSpPr>
          <p:nvPr>
            <p:ph type="title"/>
          </p:nvPr>
        </p:nvSpPr>
        <p:spPr>
          <a:xfrm flipH="1">
            <a:off x="5989453" y="2958565"/>
            <a:ext cx="1144400" cy="469589"/>
          </a:xfrm>
          <a:prstGeom prst="rect">
            <a:avLst/>
          </a:prstGeom>
        </p:spPr>
        <p:txBody>
          <a:bodyPr spcFirstLastPara="1" wrap="square" lIns="121900" tIns="0" rIns="121900" bIns="121900" anchor="ctr" anchorCtr="0">
            <a:noAutofit/>
          </a:bodyPr>
          <a:lstStyle/>
          <a:p>
            <a:r>
              <a:rPr lang="en" sz="4400" b="1" dirty="0">
                <a:solidFill>
                  <a:srgbClr val="0070C0"/>
                </a:solidFill>
              </a:rPr>
              <a:t>0</a:t>
            </a:r>
            <a:r>
              <a:rPr lang="bg-BG" sz="4400" b="1" dirty="0">
                <a:solidFill>
                  <a:srgbClr val="0070C0"/>
                </a:solidFill>
              </a:rPr>
              <a:t>2</a:t>
            </a:r>
            <a:endParaRPr sz="4400" b="1" dirty="0">
              <a:solidFill>
                <a:srgbClr val="0070C0"/>
              </a:solidFill>
            </a:endParaRPr>
          </a:p>
        </p:txBody>
      </p:sp>
      <p:sp>
        <p:nvSpPr>
          <p:cNvPr id="240" name="Google Shape;240;p31"/>
          <p:cNvSpPr txBox="1">
            <a:spLocks noGrp="1"/>
          </p:cNvSpPr>
          <p:nvPr>
            <p:ph type="subTitle" idx="2"/>
          </p:nvPr>
        </p:nvSpPr>
        <p:spPr>
          <a:xfrm>
            <a:off x="7415438" y="2751337"/>
            <a:ext cx="2898603" cy="785713"/>
          </a:xfrm>
          <a:prstGeom prst="rect">
            <a:avLst/>
          </a:prstGeom>
          <a:solidFill>
            <a:schemeClr val="bg1"/>
          </a:solidFill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bg-BG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Кои са числата на </a:t>
            </a:r>
            <a:r>
              <a:rPr lang="bg-BG" sz="2000" b="1" dirty="0" err="1" smtClean="0">
                <a:solidFill>
                  <a:srgbClr val="0070C0"/>
                </a:solidFill>
                <a:latin typeface="Myriad Pro" panose="020B0503030403020204" pitchFamily="34" charset="0"/>
              </a:rPr>
              <a:t>Каталан</a:t>
            </a:r>
            <a:r>
              <a:rPr lang="bg-BG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 и как ги изчисляваме?</a:t>
            </a:r>
            <a:endParaRPr lang="bg-BG" sz="2000" b="1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sp>
        <p:nvSpPr>
          <p:cNvPr id="241" name="Google Shape;241;p31"/>
          <p:cNvSpPr txBox="1">
            <a:spLocks noGrp="1"/>
          </p:cNvSpPr>
          <p:nvPr>
            <p:ph type="title" idx="4"/>
          </p:nvPr>
        </p:nvSpPr>
        <p:spPr>
          <a:xfrm flipH="1">
            <a:off x="5999253" y="4188124"/>
            <a:ext cx="1164000" cy="908400"/>
          </a:xfrm>
          <a:prstGeom prst="rect">
            <a:avLst/>
          </a:prstGeom>
        </p:spPr>
        <p:txBody>
          <a:bodyPr spcFirstLastPara="1" wrap="square" lIns="121900" tIns="0" rIns="121900" bIns="121900" anchor="ctr" anchorCtr="0">
            <a:noAutofit/>
          </a:bodyPr>
          <a:lstStyle/>
          <a:p>
            <a:r>
              <a:rPr lang="en" sz="4400" b="1" dirty="0">
                <a:solidFill>
                  <a:srgbClr val="0070C0"/>
                </a:solidFill>
              </a:rPr>
              <a:t>0</a:t>
            </a:r>
            <a:r>
              <a:rPr lang="bg-BG" sz="4400" b="1" dirty="0">
                <a:solidFill>
                  <a:srgbClr val="0070C0"/>
                </a:solidFill>
              </a:rPr>
              <a:t>3</a:t>
            </a:r>
            <a:r>
              <a:rPr lang="en" sz="4400" dirty="0"/>
              <a:t> </a:t>
            </a:r>
            <a:endParaRPr sz="4400" dirty="0"/>
          </a:p>
        </p:txBody>
      </p:sp>
      <p:sp>
        <p:nvSpPr>
          <p:cNvPr id="243" name="Google Shape;243;p31"/>
          <p:cNvSpPr txBox="1">
            <a:spLocks noGrp="1"/>
          </p:cNvSpPr>
          <p:nvPr>
            <p:ph type="subTitle" idx="6"/>
          </p:nvPr>
        </p:nvSpPr>
        <p:spPr>
          <a:xfrm>
            <a:off x="7415438" y="4054121"/>
            <a:ext cx="2806319" cy="1368271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bg-BG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Къде откриваме числата на </a:t>
            </a:r>
            <a:r>
              <a:rPr lang="bg-BG" sz="2000" b="1" dirty="0" err="1" smtClean="0">
                <a:solidFill>
                  <a:srgbClr val="0070C0"/>
                </a:solidFill>
                <a:latin typeface="Myriad Pro" panose="020B0503030403020204" pitchFamily="34" charset="0"/>
              </a:rPr>
              <a:t>Каталан</a:t>
            </a:r>
            <a:r>
              <a:rPr lang="bg-BG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 – представяне на някои съответствия</a:t>
            </a:r>
            <a:endParaRPr sz="2000" b="1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5C82BBE-923C-3E4F-C586-745B4AD0E202}"/>
              </a:ext>
            </a:extLst>
          </p:cNvPr>
          <p:cNvSpPr txBox="1"/>
          <p:nvPr/>
        </p:nvSpPr>
        <p:spPr>
          <a:xfrm>
            <a:off x="7415438" y="1204246"/>
            <a:ext cx="325953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dirty="0" err="1" smtClean="0">
                <a:solidFill>
                  <a:srgbClr val="0070C0"/>
                </a:solidFill>
                <a:latin typeface="Myriad Pro" panose="020B0503030403020204" pitchFamily="34" charset="0"/>
              </a:rPr>
              <a:t>Защо</a:t>
            </a:r>
            <a:r>
              <a:rPr lang="ru-RU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 числа на Каталан?</a:t>
            </a:r>
            <a:endParaRPr lang="ru-RU" sz="2000" b="1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5989453" y="1124126"/>
            <a:ext cx="1164000" cy="1124800"/>
            <a:chOff x="6154970" y="5280430"/>
            <a:chExt cx="1164000" cy="1124800"/>
          </a:xfrm>
        </p:grpSpPr>
        <p:sp>
          <p:nvSpPr>
            <p:cNvPr id="18" name="Google Shape;235;p31"/>
            <p:cNvSpPr/>
            <p:nvPr/>
          </p:nvSpPr>
          <p:spPr>
            <a:xfrm>
              <a:off x="6164770" y="5280430"/>
              <a:ext cx="1124800" cy="1124800"/>
            </a:xfrm>
            <a:prstGeom prst="ellipse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19" name="Google Shape;244;p31"/>
            <p:cNvSpPr txBox="1">
              <a:spLocks/>
            </p:cNvSpPr>
            <p:nvPr/>
          </p:nvSpPr>
          <p:spPr>
            <a:xfrm flipH="1">
              <a:off x="6154970" y="5414182"/>
              <a:ext cx="1164000" cy="908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21900" tIns="0" rIns="121900" bIns="121900" anchor="ctr" anchorCtr="0">
              <a:noAutofit/>
            </a:bodyPr>
            <a:lstStyle>
              <a:defPPr marR="0" lvl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</a:defPPr>
              <a:lvl1pPr marR="0" lvl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Trocchi"/>
                <a:buNone/>
                <a:defRPr sz="5333" b="0" i="0" u="none" strike="noStrike" cap="none">
                  <a:solidFill>
                    <a:schemeClr val="dk2"/>
                  </a:solidFill>
                  <a:latin typeface="Trocchi"/>
                  <a:ea typeface="Trocchi"/>
                  <a:cs typeface="Trocchi"/>
                  <a:sym typeface="Trocchi"/>
                </a:defRPr>
              </a:lvl1pPr>
              <a:lvl2pPr marR="0" lvl="1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2pPr>
              <a:lvl3pPr marR="0" lvl="2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3pPr>
              <a:lvl4pPr marR="0" lvl="3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4pPr>
              <a:lvl5pPr marR="0" lvl="4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5pPr>
              <a:lvl6pPr marR="0" lvl="5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6pPr>
              <a:lvl7pPr marR="0" lvl="6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7pPr>
              <a:lvl8pPr marR="0" lvl="7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8pPr>
              <a:lvl9pPr marR="0" lvl="8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2"/>
                </a:buClr>
                <a:buSzPts val="2500"/>
                <a:buFont typeface="Arial"/>
                <a:buNone/>
                <a:defRPr sz="3333" b="0" i="0" u="none" strike="noStrike" cap="none">
                  <a:solidFill>
                    <a:schemeClr val="dk2"/>
                  </a:solidFill>
                  <a:latin typeface="Arial"/>
                  <a:ea typeface="Arial"/>
                  <a:cs typeface="Arial"/>
                  <a:sym typeface="Arial"/>
                </a:defRPr>
              </a:lvl9pPr>
            </a:lstStyle>
            <a:p>
              <a:r>
                <a:rPr lang="bg-BG" sz="4400" kern="0" dirty="0" smtClean="0">
                  <a:solidFill>
                    <a:srgbClr val="0070C0"/>
                  </a:solidFill>
                </a:rPr>
                <a:t>01</a:t>
              </a:r>
              <a:endParaRPr lang="en" sz="4400" kern="0" dirty="0">
                <a:solidFill>
                  <a:srgbClr val="0070C0"/>
                </a:solidFill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81302" y="5736114"/>
            <a:ext cx="639575" cy="770070"/>
            <a:chOff x="9809966" y="3916918"/>
            <a:chExt cx="950565" cy="1144512"/>
          </a:xfrm>
        </p:grpSpPr>
        <p:sp>
          <p:nvSpPr>
            <p:cNvPr id="22" name="Google Shape;619;p47"/>
            <p:cNvSpPr/>
            <p:nvPr/>
          </p:nvSpPr>
          <p:spPr>
            <a:xfrm>
              <a:off x="9924976" y="3916918"/>
              <a:ext cx="835555" cy="83555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3" name="Google Shape;619;p47"/>
            <p:cNvSpPr/>
            <p:nvPr/>
          </p:nvSpPr>
          <p:spPr>
            <a:xfrm>
              <a:off x="9809966" y="4520763"/>
              <a:ext cx="540667" cy="540667"/>
            </a:xfrm>
            <a:prstGeom prst="ellipse">
              <a:avLst/>
            </a:prstGeom>
            <a:solidFill>
              <a:schemeClr val="bg2"/>
            </a:solidFill>
            <a:ln>
              <a:noFill/>
            </a:ln>
          </p:spPr>
          <p:txBody>
            <a:bodyPr spcFirstLastPara="1" wrap="square" lIns="121900" tIns="121900" rIns="121900" bIns="121900" anchor="ctr" anchorCtr="0">
              <a:noAutofit/>
            </a:bodyPr>
            <a:lstStyle/>
            <a:p>
              <a:pPr defTabSz="1219170">
                <a:buClr>
                  <a:srgbClr val="000000"/>
                </a:buClr>
              </a:pPr>
              <a:endParaRPr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0" name="Google Shape;234;p31"/>
          <p:cNvSpPr/>
          <p:nvPr/>
        </p:nvSpPr>
        <p:spPr>
          <a:xfrm>
            <a:off x="5999253" y="5493232"/>
            <a:ext cx="1124800" cy="1124800"/>
          </a:xfrm>
          <a:prstGeom prst="ellips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defTabSz="1219170">
              <a:buClr>
                <a:srgbClr val="000000"/>
              </a:buClr>
            </a:pPr>
            <a:endParaRPr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24" name="Google Shape;241;p31"/>
          <p:cNvSpPr txBox="1">
            <a:spLocks noGrp="1"/>
          </p:cNvSpPr>
          <p:nvPr>
            <p:ph type="title" idx="4"/>
          </p:nvPr>
        </p:nvSpPr>
        <p:spPr>
          <a:xfrm flipH="1">
            <a:off x="5960053" y="5641894"/>
            <a:ext cx="1164000" cy="908400"/>
          </a:xfrm>
          <a:prstGeom prst="rect">
            <a:avLst/>
          </a:prstGeom>
        </p:spPr>
        <p:txBody>
          <a:bodyPr spcFirstLastPara="1" wrap="square" lIns="121900" tIns="0" rIns="121900" bIns="121900" anchor="ctr" anchorCtr="0">
            <a:noAutofit/>
          </a:bodyPr>
          <a:lstStyle/>
          <a:p>
            <a:r>
              <a:rPr lang="en" sz="4400" b="1" dirty="0">
                <a:solidFill>
                  <a:srgbClr val="0070C0"/>
                </a:solidFill>
              </a:rPr>
              <a:t>0</a:t>
            </a:r>
            <a:r>
              <a:rPr lang="bg-BG" sz="4400" b="1" dirty="0">
                <a:solidFill>
                  <a:srgbClr val="0070C0"/>
                </a:solidFill>
              </a:rPr>
              <a:t>4</a:t>
            </a:r>
            <a:r>
              <a:rPr lang="en" sz="4400" dirty="0"/>
              <a:t> </a:t>
            </a:r>
            <a:endParaRPr sz="4400" dirty="0"/>
          </a:p>
        </p:txBody>
      </p:sp>
      <p:sp>
        <p:nvSpPr>
          <p:cNvPr id="25" name="Google Shape;243;p31"/>
          <p:cNvSpPr txBox="1">
            <a:spLocks noGrp="1"/>
          </p:cNvSpPr>
          <p:nvPr>
            <p:ph type="subTitle" idx="6"/>
          </p:nvPr>
        </p:nvSpPr>
        <p:spPr>
          <a:xfrm>
            <a:off x="7415438" y="5679039"/>
            <a:ext cx="2806319" cy="834109"/>
          </a:xfrm>
          <a:prstGeom prst="rect">
            <a:avLst/>
          </a:prstGeom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indent="0"/>
            <a:r>
              <a:rPr lang="bg-BG" sz="2000" b="1" dirty="0" smtClean="0">
                <a:solidFill>
                  <a:srgbClr val="0070C0"/>
                </a:solidFill>
                <a:latin typeface="Myriad Pro" panose="020B0503030403020204" pitchFamily="34" charset="0"/>
              </a:rPr>
              <a:t>Изводи, заключения, позоваване</a:t>
            </a:r>
            <a:endParaRPr sz="2000" b="1" dirty="0">
              <a:solidFill>
                <a:srgbClr val="0070C0"/>
              </a:solidFill>
              <a:latin typeface="Myriad Pro" panose="020B0503030403020204" pitchFamily="34" charset="0"/>
            </a:endParaRPr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1558189"/>
            <a:ext cx="5930652" cy="4447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0702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0" grpId="0" build="p" animBg="1"/>
      <p:bldP spid="243" grpId="0" build="p"/>
      <p:bldP spid="17" grpId="0"/>
      <p:bldP spid="2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Йожен Шарл </a:t>
            </a:r>
            <a:r>
              <a:rPr lang="bg-BG" dirty="0" err="1" smtClean="0"/>
              <a:t>Каталан</a:t>
            </a:r>
            <a:endParaRPr lang="bg-BG" dirty="0"/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36832" y="1825625"/>
            <a:ext cx="2518336" cy="435133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363851">
            <a:off x="1128001" y="3881338"/>
            <a:ext cx="1795245" cy="274870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/>
          <a:srcRect r="22560" b="-955"/>
          <a:stretch/>
        </p:blipFill>
        <p:spPr>
          <a:xfrm rot="1616942">
            <a:off x="7895113" y="3083011"/>
            <a:ext cx="3751872" cy="2750966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Правоъгълник 7"/>
              <p:cNvSpPr/>
              <p:nvPr/>
            </p:nvSpPr>
            <p:spPr>
              <a:xfrm>
                <a:off x="8048445" y="1825626"/>
                <a:ext cx="2536166" cy="77867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ru-RU" sz="2800" dirty="0" smtClean="0">
                    <a:solidFill>
                      <a:prstClr val="black"/>
                    </a:solidFill>
                  </a:rPr>
                  <a:t> </a:t>
                </a:r>
                <a:r>
                  <a:rPr lang="ru-RU" sz="2800" dirty="0">
                    <a:solidFill>
                      <a:prstClr val="black"/>
                    </a:solidFill>
                  </a:rPr>
                  <a:t>С</a:t>
                </a:r>
                <a:r>
                  <a:rPr lang="en-US" sz="2400" dirty="0">
                    <a:solidFill>
                      <a:prstClr val="black"/>
                    </a:solidFill>
                  </a:rPr>
                  <a:t>n</a:t>
                </a:r>
                <a:r>
                  <a:rPr lang="en-US" sz="2800" dirty="0">
                    <a:solidFill>
                      <a:prstClr val="black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8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28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bg-BG" dirty="0"/>
              </a:p>
            </p:txBody>
          </p:sp>
        </mc:Choice>
        <mc:Fallback xmlns="">
          <p:sp>
            <p:nvSpPr>
              <p:cNvPr id="8" name="Правоъгълник 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8445" y="1825626"/>
                <a:ext cx="2536166" cy="778675"/>
              </a:xfrm>
              <a:prstGeom prst="rect">
                <a:avLst/>
              </a:prstGeom>
              <a:blipFill rotWithShape="0">
                <a:blip r:embed="rId5"/>
                <a:stretch>
                  <a:fillRect l="-1683" b="-4688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Картина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20609342">
            <a:off x="227907" y="1771748"/>
            <a:ext cx="3679404" cy="1737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595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6" name="Контейнер за съдържание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759749" y="3887340"/>
            <a:ext cx="3029519" cy="2970660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/>
          <a:srcRect l="9779" t="10473" r="17412" b="5911"/>
          <a:stretch/>
        </p:blipFill>
        <p:spPr>
          <a:xfrm>
            <a:off x="0" y="577968"/>
            <a:ext cx="8443114" cy="5454311"/>
          </a:xfrm>
          <a:prstGeom prst="rect">
            <a:avLst/>
          </a:prstGeom>
        </p:spPr>
      </p:pic>
      <p:pic>
        <p:nvPicPr>
          <p:cNvPr id="7" name="Картина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59750" y="1"/>
            <a:ext cx="2910686" cy="406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3897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Контейнер за съдържание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 algn="ctr">
                  <a:buNone/>
                </a:pPr>
                <a:r>
                  <a:rPr lang="ru-RU" dirty="0" smtClean="0"/>
                  <a:t>Разглеждаме</a:t>
                </a:r>
                <a:r>
                  <a:rPr lang="ru-RU" dirty="0"/>
                  <a:t> </a:t>
                </a:r>
                <a:r>
                  <a:rPr lang="ru-RU" dirty="0" err="1"/>
                  <a:t>числата</a:t>
                </a:r>
                <a:r>
                  <a:rPr lang="ru-RU" dirty="0"/>
                  <a:t> на Каталан </a:t>
                </a:r>
                <a:r>
                  <a:rPr lang="ru-RU" dirty="0" err="1"/>
                  <a:t>като</a:t>
                </a:r>
                <a:r>
                  <a:rPr lang="ru-RU" dirty="0"/>
                  <a:t> </a:t>
                </a:r>
                <a:r>
                  <a:rPr lang="ru-RU" dirty="0" err="1"/>
                  <a:t>редица</a:t>
                </a:r>
                <a:r>
                  <a:rPr lang="ru-RU" dirty="0"/>
                  <a:t>, </a:t>
                </a:r>
                <a:r>
                  <a:rPr lang="ru-RU" dirty="0" err="1"/>
                  <a:t>която</a:t>
                </a:r>
                <a:r>
                  <a:rPr lang="ru-RU" dirty="0"/>
                  <a:t> </a:t>
                </a:r>
                <a:r>
                  <a:rPr lang="ru-RU" dirty="0" err="1"/>
                  <a:t>може</a:t>
                </a:r>
                <a:r>
                  <a:rPr lang="ru-RU" dirty="0"/>
                  <a:t> да се </a:t>
                </a:r>
                <a:endParaRPr lang="ru-RU" dirty="0" smtClean="0"/>
              </a:p>
              <a:p>
                <a:pPr marL="0" indent="0" algn="ctr">
                  <a:buNone/>
                </a:pPr>
                <a:r>
                  <a:rPr lang="ru-RU" dirty="0" err="1" smtClean="0"/>
                  <a:t>зададе</a:t>
                </a:r>
                <a:r>
                  <a:rPr lang="ru-RU" dirty="0" smtClean="0"/>
                  <a:t> </a:t>
                </a:r>
                <a:r>
                  <a:rPr lang="ru-RU" dirty="0" err="1" smtClean="0"/>
                  <a:t>така</a:t>
                </a:r>
                <a:r>
                  <a:rPr lang="ru-RU" dirty="0" smtClean="0"/>
                  <a:t>: С</a:t>
                </a:r>
                <a:r>
                  <a:rPr lang="ru-RU" sz="2400" dirty="0" smtClean="0"/>
                  <a:t>о</a:t>
                </a:r>
                <a:r>
                  <a:rPr lang="ru-RU" dirty="0" smtClean="0"/>
                  <a:t> = 1, С</a:t>
                </a:r>
                <a:r>
                  <a:rPr lang="en-US" sz="2400" dirty="0" smtClean="0"/>
                  <a:t>n</a:t>
                </a:r>
                <a:r>
                  <a:rPr lang="en-US" dirty="0" smtClean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endParaRPr lang="ru-RU" dirty="0" smtClean="0"/>
              </a:p>
              <a:p>
                <a:pPr marL="0" indent="0" algn="ctr">
                  <a:buNone/>
                </a:pPr>
                <a:endParaRPr lang="ru-RU" dirty="0"/>
              </a:p>
              <a:p>
                <a:pPr marL="0" indent="0">
                  <a:buNone/>
                </a:pPr>
                <a:endParaRPr lang="en-US" dirty="0" smtClean="0"/>
              </a:p>
              <a:p>
                <a:pPr marL="0" indent="0" algn="ctr">
                  <a:buNone/>
                </a:pPr>
                <a:r>
                  <a:rPr lang="ru-RU" dirty="0" smtClean="0"/>
                  <a:t> </a:t>
                </a:r>
                <a:r>
                  <a:rPr lang="ru-RU" dirty="0" err="1"/>
                  <a:t>П</a:t>
                </a:r>
                <a:r>
                  <a:rPr lang="ru-RU" dirty="0" err="1" smtClean="0"/>
                  <a:t>ървите</a:t>
                </a:r>
                <a:r>
                  <a:rPr lang="ru-RU" dirty="0" smtClean="0"/>
                  <a:t> </a:t>
                </a:r>
                <a:r>
                  <a:rPr lang="ru-RU" b="1" dirty="0"/>
                  <a:t>числа на Катала</a:t>
                </a:r>
                <a:r>
                  <a:rPr lang="ru-RU" dirty="0"/>
                  <a:t>н </a:t>
                </a:r>
                <a:r>
                  <a:rPr lang="ru-RU" dirty="0" err="1"/>
                  <a:t>са</a:t>
                </a:r>
                <a:r>
                  <a:rPr lang="ru-RU" dirty="0"/>
                  <a:t>: 1, 1, 2, 5, 14, 42, 132, 429, 1430, 4862, 16796, 58786, 208012, 742900, 2674440, 9694845, 35357670, 129644790...</a:t>
                </a:r>
              </a:p>
              <a:p>
                <a:pPr marL="0" indent="0">
                  <a:buNone/>
                </a:pPr>
                <a:endParaRPr lang="bg-BG" dirty="0" smtClean="0"/>
              </a:p>
              <a:p>
                <a:pPr marL="0" indent="0">
                  <a:buNone/>
                </a:pPr>
                <a:r>
                  <a:rPr lang="en-US" dirty="0" smtClean="0"/>
                  <a:t>    </a:t>
                </a:r>
                <a:endParaRPr lang="bg-BG" dirty="0"/>
              </a:p>
              <a:p>
                <a:pPr marL="0" indent="0">
                  <a:buNone/>
                </a:pPr>
                <a:r>
                  <a:rPr lang="ru-RU" dirty="0" smtClean="0"/>
                  <a:t> </a:t>
                </a:r>
                <a:endParaRPr lang="bg-BG" dirty="0"/>
              </a:p>
              <a:p>
                <a:pPr marL="0" indent="0">
                  <a:buNone/>
                </a:pPr>
                <a:endParaRPr lang="bg-BG" dirty="0" smtClean="0"/>
              </a:p>
              <a:p>
                <a:pPr marL="0" indent="0">
                  <a:buNone/>
                </a:pPr>
                <a:endParaRPr lang="bg-BG" dirty="0"/>
              </a:p>
            </p:txBody>
          </p:sp>
        </mc:Choice>
        <mc:Fallback xmlns="">
          <p:sp>
            <p:nvSpPr>
              <p:cNvPr id="3" name="Контейнер за съдържание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290" t="-2801" r="-232"/>
                </a:stretch>
              </a:blipFill>
            </p:spPr>
            <p:txBody>
              <a:bodyPr/>
              <a:lstStyle/>
              <a:p>
                <a:r>
                  <a:rPr lang="bg-B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49553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/>
              <a:t>Леонард Ойлер и преброяване на триангулациите на изпъкнал многоъгълник</a:t>
            </a:r>
            <a:endParaRPr lang="bg-BG" sz="2800" b="1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8431" t="31805" r="58708" b="22384"/>
          <a:stretch/>
        </p:blipFill>
        <p:spPr>
          <a:xfrm>
            <a:off x="1886488" y="2185416"/>
            <a:ext cx="5317278" cy="4169664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4853" y="2596896"/>
            <a:ext cx="3682035" cy="3623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45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75000"/>
                  </a:schemeClr>
                </a:solidFill>
              </a:rPr>
              <a:t>Представяне на триангулация с граф - дърво</a:t>
            </a:r>
            <a:endParaRPr lang="bg-BG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4697" t="53660" r="38612" b="16290"/>
          <a:stretch/>
        </p:blipFill>
        <p:spPr>
          <a:xfrm>
            <a:off x="2130680" y="2155299"/>
            <a:ext cx="9655936" cy="3495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4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>
                <a:solidFill>
                  <a:schemeClr val="accent1">
                    <a:lumMod val="75000"/>
                  </a:schemeClr>
                </a:solidFill>
              </a:rPr>
              <a:t>Съответствие на броя на правилните скоби с числата на </a:t>
            </a:r>
            <a:r>
              <a:rPr lang="bg-BG" sz="2800" b="1" dirty="0" err="1" smtClean="0">
                <a:solidFill>
                  <a:schemeClr val="accent1">
                    <a:lumMod val="75000"/>
                  </a:schemeClr>
                </a:solidFill>
              </a:rPr>
              <a:t>Каталан</a:t>
            </a:r>
            <a:r>
              <a:rPr lang="en-US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bg-BG" sz="28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bg-BG" sz="28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Контейнер за съдържание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022105" y="2776355"/>
            <a:ext cx="9851673" cy="3400158"/>
          </a:xfrm>
          <a:prstGeom prst="rect">
            <a:avLst/>
          </a:prstGeom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3"/>
          <a:srcRect l="16344" t="65283" r="57760" b="27296"/>
          <a:stretch/>
        </p:blipFill>
        <p:spPr>
          <a:xfrm>
            <a:off x="508959" y="1759787"/>
            <a:ext cx="5824006" cy="938843"/>
          </a:xfrm>
          <a:prstGeom prst="rect">
            <a:avLst/>
          </a:prstGeom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4"/>
          <a:srcRect l="14207" t="42179" r="44110" b="37180"/>
          <a:stretch/>
        </p:blipFill>
        <p:spPr>
          <a:xfrm>
            <a:off x="1011116" y="2892668"/>
            <a:ext cx="10821744" cy="3014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96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/>
              <a:t>Триъгълник на </a:t>
            </a:r>
            <a:r>
              <a:rPr lang="bg-BG" sz="2800" b="1" dirty="0" err="1" smtClean="0"/>
              <a:t>Каталан</a:t>
            </a:r>
            <a:endParaRPr lang="bg-BG" sz="2800" b="1" dirty="0"/>
          </a:p>
        </p:txBody>
      </p:sp>
      <p:pic>
        <p:nvPicPr>
          <p:cNvPr id="5" name="Контейнер за съдържание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164262" y="2925256"/>
            <a:ext cx="5189537" cy="2152075"/>
          </a:xfrm>
          <a:prstGeom prst="rect">
            <a:avLst/>
          </a:prstGeom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3"/>
          <a:srcRect l="27665" t="16602" r="52806" b="63649"/>
          <a:stretch/>
        </p:blipFill>
        <p:spPr>
          <a:xfrm>
            <a:off x="1250830" y="2493034"/>
            <a:ext cx="4913433" cy="2794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4734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bg-BG" sz="2800" b="1" dirty="0" smtClean="0"/>
              <a:t>Попитахме </a:t>
            </a:r>
            <a:r>
              <a:rPr lang="en-US" sz="2800" b="1" smtClean="0"/>
              <a:t>AI:</a:t>
            </a:r>
            <a:endParaRPr lang="bg-BG" sz="2800" b="1" dirty="0"/>
          </a:p>
        </p:txBody>
      </p:sp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2"/>
          <a:srcRect l="225" t="9466" r="2125" b="39467"/>
          <a:stretch/>
        </p:blipFill>
        <p:spPr>
          <a:xfrm>
            <a:off x="6749" y="2075688"/>
            <a:ext cx="12185251" cy="358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08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Позоваване:</a:t>
            </a:r>
            <a:endParaRPr lang="bg-BG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mathworld.wolfram.com/CatalansTriangle.html</a:t>
            </a:r>
            <a:endParaRPr lang="en-US" dirty="0" smtClean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</a:t>
            </a:r>
            <a:r>
              <a:rPr lang="en-US" dirty="0" smtClean="0">
                <a:hlinkClick r:id="rId3"/>
              </a:rPr>
              <a:t>sites.google.com/site/recursioniteration/chisla-na-fibonaci/chisla_catalan</a:t>
            </a:r>
            <a:endParaRPr lang="bg-BG" dirty="0" smtClean="0"/>
          </a:p>
          <a:p>
            <a:pPr marL="0" indent="0">
              <a:buNone/>
            </a:pPr>
            <a:r>
              <a:rPr lang="en-US" dirty="0">
                <a:hlinkClick r:id="rId4"/>
              </a:rPr>
              <a:t>https://habr.com/en/articles/165295</a:t>
            </a:r>
            <a:r>
              <a:rPr lang="en-US" dirty="0" smtClean="0">
                <a:hlinkClick r:id="rId4"/>
              </a:rPr>
              <a:t>/</a:t>
            </a:r>
            <a:endParaRPr lang="bg-BG" dirty="0"/>
          </a:p>
          <a:p>
            <a:pPr marL="0" indent="0">
              <a:buNone/>
            </a:pPr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www.cabinet.bg/index.php?contenttype=viewarticle&amp;id=191</a:t>
            </a:r>
            <a:endParaRPr lang="bg-BG" dirty="0" smtClean="0"/>
          </a:p>
          <a:p>
            <a:pPr marL="0" indent="0">
              <a:buNone/>
            </a:pPr>
            <a:r>
              <a:rPr lang="en-US" dirty="0">
                <a:hlinkClick r:id="rId6"/>
              </a:rPr>
              <a:t>http://</a:t>
            </a:r>
            <a:r>
              <a:rPr lang="en-US" dirty="0" smtClean="0">
                <a:hlinkClick r:id="rId6"/>
              </a:rPr>
              <a:t>www.math.bas.bg/bantchev/misc/catalan.pdf</a:t>
            </a:r>
            <a:endParaRPr lang="bg-BG" dirty="0" smtClean="0"/>
          </a:p>
          <a:p>
            <a:pPr marL="0" indent="0">
              <a:buNone/>
            </a:pPr>
            <a:r>
              <a:rPr lang="en-US" dirty="0">
                <a:hlinkClick r:id="rId7"/>
              </a:rPr>
              <a:t>https://</a:t>
            </a:r>
            <a:r>
              <a:rPr lang="en-US" dirty="0" smtClean="0">
                <a:hlinkClick r:id="rId7"/>
              </a:rPr>
              <a:t>kvant.mccme.ru/1978/07/chisla_katalana.htm</a:t>
            </a:r>
            <a:endParaRPr lang="bg-BG" dirty="0" smtClean="0"/>
          </a:p>
          <a:p>
            <a:pPr marL="0" indent="0">
              <a:buNone/>
            </a:pPr>
            <a:endParaRPr lang="bg-BG" dirty="0" smtClean="0"/>
          </a:p>
          <a:p>
            <a:pPr marL="0" indent="0">
              <a:buNone/>
            </a:pPr>
            <a:endParaRPr lang="bg-BG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379184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bg-BG" sz="4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ctr">
              <a:buNone/>
            </a:pPr>
            <a:r>
              <a:rPr lang="bg-BG" sz="4000" b="1" dirty="0" smtClean="0">
                <a:solidFill>
                  <a:schemeClr val="accent1">
                    <a:lumMod val="75000"/>
                  </a:schemeClr>
                </a:solidFill>
              </a:rPr>
              <a:t>Благодарим за вниманието!</a:t>
            </a:r>
            <a:endParaRPr lang="bg-BG" sz="4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17071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15342</TotalTime>
  <Words>133</Words>
  <Application>Microsoft Office PowerPoint</Application>
  <PresentationFormat>Широк екран</PresentationFormat>
  <Paragraphs>40</Paragraphs>
  <Slides>12</Slides>
  <Notes>2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Заглавия на слайдовете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Cambria Math</vt:lpstr>
      <vt:lpstr>Myriad Pro</vt:lpstr>
      <vt:lpstr>Trocchi</vt:lpstr>
      <vt:lpstr>Office тема</vt:lpstr>
      <vt:lpstr>Презентация на PowerPoint</vt:lpstr>
      <vt:lpstr>Съдържание</vt:lpstr>
      <vt:lpstr>Йожен Шарл Каталан</vt:lpstr>
      <vt:lpstr>Презентация на PowerPoint</vt:lpstr>
      <vt:lpstr>Презентация на PowerPoint</vt:lpstr>
      <vt:lpstr>Леонард Ойлер и преброяване на триангулациите на изпъкнал многоъгълник</vt:lpstr>
      <vt:lpstr>Представяне на триангулация с граф - дърво</vt:lpstr>
      <vt:lpstr>Съответствие на броя на правилните скоби с числата на Каталан  </vt:lpstr>
      <vt:lpstr>Триъгълник на Каталан</vt:lpstr>
      <vt:lpstr>Попитахме AI:</vt:lpstr>
      <vt:lpstr>Позоваване:</vt:lpstr>
      <vt:lpstr>Презентация на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HP</dc:creator>
  <cp:lastModifiedBy>HP</cp:lastModifiedBy>
  <cp:revision>49</cp:revision>
  <dcterms:created xsi:type="dcterms:W3CDTF">2024-01-16T15:29:16Z</dcterms:created>
  <dcterms:modified xsi:type="dcterms:W3CDTF">2024-02-18T16:02:28Z</dcterms:modified>
</cp:coreProperties>
</file>