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5" r:id="rId4"/>
    <p:sldId id="267" r:id="rId5"/>
    <p:sldId id="262" r:id="rId6"/>
    <p:sldId id="271" r:id="rId7"/>
    <p:sldId id="268" r:id="rId8"/>
    <p:sldId id="261" r:id="rId9"/>
    <p:sldId id="264" r:id="rId10"/>
    <p:sldId id="258" r:id="rId11"/>
    <p:sldId id="26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B634136-8CC7-4E9F-B8B5-CBBA7C5B2D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50CAD0B7-E630-48D6-901E-93DFB8D444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74DDA772-69ED-4D40-A93B-B8F7A85B4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1F506-1D8A-4995-AC37-CB18210DCA0E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AEA1F37D-9EA1-42CB-B6F1-EBC69B137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FA32FEB5-76A8-4606-9EF4-F411576E9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93F48-2809-4B86-A1AA-05512E93A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573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B633C01-E103-4835-8A9C-BBA4AEF1C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914858D4-0AD3-4A5F-AB1D-2DFD511EF1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A47C2D85-D338-4BFD-BB4D-632796CF7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1F506-1D8A-4995-AC37-CB18210DCA0E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8C4E5FCD-2A85-4D7F-A30E-C8D19550A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BE4F1994-EBCC-46A2-AAC4-9858615E5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93F48-2809-4B86-A1AA-05512E93A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344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8C055F7-32E0-42AD-A783-624A40001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18F63D6A-99B5-4FC2-83F3-7C0B155D4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C188FA74-71FA-450D-A546-1BDCDBE78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1F506-1D8A-4995-AC37-CB18210DCA0E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1E037251-B310-47FF-BD27-71C1918DF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4D24571F-F170-447E-80F0-1B6476AD2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93F48-2809-4B86-A1AA-05512E93A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433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1B66E15-9857-461E-8028-E3521392B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A28BA024-3E83-4BAF-A788-77092260C8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ABAD2964-DDEB-49BB-88FA-6E8472DCBC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73B85D91-FB23-4CCF-8711-5FE742BF0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1F506-1D8A-4995-AC37-CB18210DCA0E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B7DFCE45-ABA4-49EC-9526-7CC453699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9C713514-AC10-4201-874D-0E9D73C05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93F48-2809-4B86-A1AA-05512E93A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195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D75D777A-3D8D-4F38-8124-8D28BA87E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B4C3FF29-E003-4A13-A7A3-D7F4EBE93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CE7B7098-35A1-4261-B078-ED26EBF6FF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id="{B5BE817E-7DFE-40D6-A7F6-5E6FD73D7F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id="{EC3AAFAD-0B67-4B88-869C-8ED16C960A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7" name="Контейнер за дата 6">
            <a:extLst>
              <a:ext uri="{FF2B5EF4-FFF2-40B4-BE49-F238E27FC236}">
                <a16:creationId xmlns:a16="http://schemas.microsoft.com/office/drawing/2014/main" id="{6E835C41-8324-45C1-B2B6-AFE3A4BFC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1F506-1D8A-4995-AC37-CB18210DCA0E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8" name="Контейнер за долния колонтитул 7">
            <a:extLst>
              <a:ext uri="{FF2B5EF4-FFF2-40B4-BE49-F238E27FC236}">
                <a16:creationId xmlns:a16="http://schemas.microsoft.com/office/drawing/2014/main" id="{1793F19D-91E5-4041-894A-B9095F55A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Контейнер за номер на слайда 8">
            <a:extLst>
              <a:ext uri="{FF2B5EF4-FFF2-40B4-BE49-F238E27FC236}">
                <a16:creationId xmlns:a16="http://schemas.microsoft.com/office/drawing/2014/main" id="{3371FDE7-99B1-4EF2-B1EB-4E4870FA4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93F48-2809-4B86-A1AA-05512E93A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310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D85E182-D57B-4122-8EDE-1C8564DEC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id="{660F17C3-2213-4987-A4E9-02D709E64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1F506-1D8A-4995-AC37-CB18210DCA0E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id="{65FFD562-B6B8-42DE-84E5-BF087E62F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Контейнер за номер на слайда 4">
            <a:extLst>
              <a:ext uri="{FF2B5EF4-FFF2-40B4-BE49-F238E27FC236}">
                <a16:creationId xmlns:a16="http://schemas.microsoft.com/office/drawing/2014/main" id="{218C46E2-A3B5-4684-BA33-8DC3430B6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93F48-2809-4B86-A1AA-05512E93A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117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>
            <a:extLst>
              <a:ext uri="{FF2B5EF4-FFF2-40B4-BE49-F238E27FC236}">
                <a16:creationId xmlns:a16="http://schemas.microsoft.com/office/drawing/2014/main" id="{F2470C05-161A-42E2-B1C2-874201CD7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1F506-1D8A-4995-AC37-CB18210DCA0E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3" name="Контейнер за долния колонтитул 2">
            <a:extLst>
              <a:ext uri="{FF2B5EF4-FFF2-40B4-BE49-F238E27FC236}">
                <a16:creationId xmlns:a16="http://schemas.microsoft.com/office/drawing/2014/main" id="{616DE599-146D-4724-81CE-CDC2D1969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86708CDB-ED88-40AE-B99A-63CA7F42C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93F48-2809-4B86-A1AA-05512E93A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42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B0CA3AD-76D4-498F-B42E-B56AFB958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6DEAA570-B5D8-4A49-94B1-D819424E5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BE0539FA-CD34-44C0-9F88-660030BA29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8EF4AA89-7AB6-49E1-873A-465D7B40A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1F506-1D8A-4995-AC37-CB18210DCA0E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D41B91B3-0E50-464A-B7AB-CF6D4549D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2FE93A00-D601-4858-AD3F-317F51486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93F48-2809-4B86-A1AA-05512E93A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207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FEAD267-A43E-485F-A988-C6ECC9DE6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картина 2">
            <a:extLst>
              <a:ext uri="{FF2B5EF4-FFF2-40B4-BE49-F238E27FC236}">
                <a16:creationId xmlns:a16="http://schemas.microsoft.com/office/drawing/2014/main" id="{3748D356-BC5A-4746-B6D7-40DED1F06D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E69D0E99-28D4-4201-8C56-D086F86744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F61873E0-DF13-47D1-9CEF-321C82493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1F506-1D8A-4995-AC37-CB18210DCA0E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396005DD-49D3-4F44-B52C-14EC12541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3D226D87-E115-4547-98D8-3C79DF29E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93F48-2809-4B86-A1AA-05512E93A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77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4782C55-DAC3-49C4-B45C-B334EB497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171085F0-FA15-44EE-A7AE-5AD8509638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84792A87-5B71-4ED8-9512-B97E8369E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1F506-1D8A-4995-AC37-CB18210DCA0E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DC190A70-7537-4682-8C41-C8A8D7325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F83277D8-7D01-4FF6-9E63-F7691F265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93F48-2809-4B86-A1AA-05512E93A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531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>
            <a:extLst>
              <a:ext uri="{FF2B5EF4-FFF2-40B4-BE49-F238E27FC236}">
                <a16:creationId xmlns:a16="http://schemas.microsoft.com/office/drawing/2014/main" id="{B2DDE130-A75B-4995-A686-07E9982FED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E03B1220-F668-474F-9A71-2479F23970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2F5B9A3C-CB2A-476B-A87E-6060AFF2F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1F506-1D8A-4995-AC37-CB18210DCA0E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C8B13B49-0B9B-47E7-960A-983654220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A6383D64-A63C-4199-8841-41CE67EFA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93F48-2809-4B86-A1AA-05512E93A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281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id="{A5DCB853-1482-42C9-9B78-36DF7D76A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1129C864-DAFD-46F3-9807-37CD38C692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FB946420-2B4E-4E27-A174-CEC56E1A15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81F506-1D8A-4995-AC37-CB18210DCA0E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AE189D34-0A4B-41EE-98DF-A5050F273E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312E3BD4-1783-43FA-A6E8-C04DA5BC77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93F48-2809-4B86-A1AA-05512E93A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968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p0buJyondA" TargetMode="External"/><Relationship Id="rId2" Type="http://schemas.openxmlformats.org/officeDocument/2006/relationships/hyperlink" Target="https://www.youtube.com/watch?v=hi5GTIQLgr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youtube.com/watch?v=h8MbocSXiVs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youtube.com/watch?v=Jm5z_aeCbiM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33B2EEC-3C8A-4EFB-BABD-044AE201B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649537"/>
          </a:xfrm>
        </p:spPr>
        <p:txBody>
          <a:bodyPr>
            <a:normAutofit fontScale="90000"/>
          </a:bodyPr>
          <a:lstStyle/>
          <a:p>
            <a:r>
              <a:rPr lang="bg-BG" sz="3200" b="1" dirty="0">
                <a:solidFill>
                  <a:schemeClr val="accent1">
                    <a:lumMod val="75000"/>
                  </a:schemeClr>
                </a:solidFill>
              </a:rPr>
              <a:t>Институт по математика и информатика  </a:t>
            </a:r>
            <a:br>
              <a:rPr lang="bg-BG" sz="32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bg-BG" sz="3200" b="1" dirty="0">
                <a:solidFill>
                  <a:schemeClr val="accent1">
                    <a:lumMod val="75000"/>
                  </a:schemeClr>
                </a:solidFill>
              </a:rPr>
              <a:t>Българска академия на науките</a:t>
            </a:r>
            <a:br>
              <a:rPr lang="bg-BG" sz="3200" b="1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bg-BG" sz="32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bg-BG" sz="3200" b="1" dirty="0">
                <a:solidFill>
                  <a:schemeClr val="accent1">
                    <a:lumMod val="75000"/>
                  </a:schemeClr>
                </a:solidFill>
              </a:rPr>
              <a:t>Конференция Динамична математика в образованието</a:t>
            </a:r>
            <a:br>
              <a:rPr lang="bg-BG" sz="3200" b="1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bg-BG" sz="3200" b="1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bg-BG" sz="32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bg-BG" sz="3200" b="1" dirty="0">
                <a:solidFill>
                  <a:schemeClr val="accent1">
                    <a:lumMod val="75000"/>
                  </a:schemeClr>
                </a:solidFill>
              </a:rPr>
              <a:t>Ръченица, </a:t>
            </a:r>
            <a:r>
              <a:rPr lang="bg-BG" sz="3200" b="1" dirty="0" err="1">
                <a:solidFill>
                  <a:schemeClr val="accent1">
                    <a:lumMod val="75000"/>
                  </a:schemeClr>
                </a:solidFill>
              </a:rPr>
              <a:t>Дайчово</a:t>
            </a:r>
            <a:r>
              <a:rPr lang="bg-BG" sz="3200" b="1" dirty="0">
                <a:solidFill>
                  <a:schemeClr val="accent1">
                    <a:lumMod val="75000"/>
                  </a:schemeClr>
                </a:solidFill>
              </a:rPr>
              <a:t> и числови редици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FE75308D-FC9D-4154-986A-395ABF9E1B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91075"/>
            <a:ext cx="9144000" cy="1181100"/>
          </a:xfrm>
        </p:spPr>
        <p:txBody>
          <a:bodyPr>
            <a:normAutofit/>
          </a:bodyPr>
          <a:lstStyle/>
          <a:p>
            <a:r>
              <a:rPr lang="bg-BG" sz="2000" dirty="0">
                <a:solidFill>
                  <a:schemeClr val="accent1">
                    <a:lumMod val="75000"/>
                  </a:schemeClr>
                </a:solidFill>
              </a:rPr>
              <a:t>Румяна Ангелова, ПГИМ град Пазарджик</a:t>
            </a:r>
          </a:p>
          <a:p>
            <a:r>
              <a:rPr lang="bg-BG" sz="2000" dirty="0">
                <a:solidFill>
                  <a:schemeClr val="accent1">
                    <a:lumMod val="75000"/>
                  </a:schemeClr>
                </a:solidFill>
              </a:rPr>
              <a:t>12 февруари 2022 г.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24055EF4-1AF9-434E-B672-B1A8BD8303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87" y="271463"/>
            <a:ext cx="1576387" cy="1576387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C2749DEC-C4C4-4D72-8CBF-04DFB36DAA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2672" y="371475"/>
            <a:ext cx="1225340" cy="122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199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46D783C-E8A8-487F-9077-51977DE21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425" y="9366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bg-BG" sz="3600" b="1" dirty="0">
                <a:solidFill>
                  <a:schemeClr val="accent1">
                    <a:lumMod val="75000"/>
                  </a:schemeClr>
                </a:solidFill>
              </a:rPr>
              <a:t>Конференцията  Динамична математика в образованието</a:t>
            </a:r>
            <a:br>
              <a:rPr lang="bg-BG" sz="3100" b="1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bg-BG" sz="4400" b="1" dirty="0">
                <a:solidFill>
                  <a:schemeClr val="accent1">
                    <a:lumMod val="75000"/>
                  </a:schemeClr>
                </a:solidFill>
              </a:rPr>
            </a:br>
            <a:endParaRPr lang="en-US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089E2B61-B025-4B9B-9788-7697837E14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bg-BG" b="1" dirty="0">
                <a:solidFill>
                  <a:schemeClr val="accent1">
                    <a:lumMod val="75000"/>
                  </a:schemeClr>
                </a:solidFill>
              </a:rPr>
              <a:t>2013 година</a:t>
            </a:r>
          </a:p>
          <a:p>
            <a:pPr marL="0" indent="0" algn="ctr">
              <a:buNone/>
            </a:pPr>
            <a:r>
              <a:rPr lang="bg-BG" dirty="0">
                <a:hlinkClick r:id="rId2"/>
              </a:rPr>
              <a:t>Танцът на правите – </a:t>
            </a:r>
            <a:r>
              <a:rPr lang="en-US" dirty="0">
                <a:hlinkClick r:id="rId2"/>
              </a:rPr>
              <a:t>YouTube</a:t>
            </a:r>
            <a:endParaRPr lang="bg-BG" dirty="0"/>
          </a:p>
          <a:p>
            <a:pPr marL="0" indent="0" algn="ctr">
              <a:buNone/>
            </a:pPr>
            <a:endParaRPr lang="bg-BG" dirty="0"/>
          </a:p>
          <a:p>
            <a:pPr marL="0" indent="0" algn="ctr">
              <a:buNone/>
            </a:pPr>
            <a:r>
              <a:rPr lang="bg-BG" b="1" dirty="0">
                <a:solidFill>
                  <a:schemeClr val="accent1">
                    <a:lumMod val="75000"/>
                  </a:schemeClr>
                </a:solidFill>
              </a:rPr>
              <a:t>2014 г.</a:t>
            </a:r>
          </a:p>
          <a:p>
            <a:pPr marL="0" indent="0" algn="ctr">
              <a:buNone/>
            </a:pPr>
            <a:r>
              <a:rPr lang="ru-RU" dirty="0">
                <a:hlinkClick r:id="rId3"/>
              </a:rPr>
              <a:t>Румяна Ангелова Математика и </a:t>
            </a:r>
            <a:r>
              <a:rPr lang="ru-RU" dirty="0" err="1">
                <a:hlinkClick r:id="rId3"/>
              </a:rPr>
              <a:t>изкуство</a:t>
            </a:r>
            <a:r>
              <a:rPr lang="ru-RU" dirty="0">
                <a:hlinkClick r:id="rId3"/>
              </a:rPr>
              <a:t>-Динамична математика - YouTube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900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8BA3429-31D8-4E6E-99A2-A8BFF66F2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Конференцията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 Динамична математика в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образованието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7939D39A-DD76-4419-8FE7-F1CC922CC5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bg-BG" sz="3200" b="1" dirty="0">
                <a:solidFill>
                  <a:schemeClr val="accent1">
                    <a:lumMod val="75000"/>
                  </a:schemeClr>
                </a:solidFill>
              </a:rPr>
              <a:t>Идеи</a:t>
            </a:r>
          </a:p>
          <a:p>
            <a:pPr marL="0" indent="0" algn="ctr">
              <a:buNone/>
            </a:pPr>
            <a:endParaRPr lang="bg-BG" sz="3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bg-BG" sz="3200" b="1" dirty="0">
                <a:solidFill>
                  <a:schemeClr val="accent1">
                    <a:lumMod val="75000"/>
                  </a:schemeClr>
                </a:solidFill>
              </a:rPr>
              <a:t>Опит</a:t>
            </a:r>
          </a:p>
          <a:p>
            <a:pPr marL="0" indent="0" algn="ctr">
              <a:buNone/>
            </a:pPr>
            <a:endParaRPr lang="bg-BG" sz="3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bg-BG" sz="3200" b="1" dirty="0">
                <a:solidFill>
                  <a:schemeClr val="accent1">
                    <a:lumMod val="75000"/>
                  </a:schemeClr>
                </a:solidFill>
              </a:rPr>
              <a:t>Приложение</a:t>
            </a:r>
          </a:p>
          <a:p>
            <a:pPr marL="0" indent="0" algn="ctr">
              <a:buNone/>
            </a:pPr>
            <a:endParaRPr lang="bg-BG" sz="3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bg-BG" sz="3200" b="1" dirty="0">
                <a:solidFill>
                  <a:schemeClr val="accent1">
                    <a:lumMod val="75000"/>
                  </a:schemeClr>
                </a:solidFill>
              </a:rPr>
              <a:t>Продължение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924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7E654EB-5353-4C17-BC03-7B0EA7D9B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b="1" dirty="0">
                <a:solidFill>
                  <a:schemeClr val="accent1">
                    <a:lumMod val="75000"/>
                  </a:schemeClr>
                </a:solidFill>
              </a:rPr>
              <a:t>Ръченица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E09AE446-2D52-4CDF-ADCA-F312679EEE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i="0" dirty="0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Ръченицата</a:t>
            </a:r>
            <a:r>
              <a:rPr lang="ru-RU" b="1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 е 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български</a:t>
            </a:r>
            <a:r>
              <a:rPr lang="ru-RU" b="1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 народен 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танц</a:t>
            </a:r>
            <a:r>
              <a:rPr lang="ru-RU" b="1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 в размер 7/8 с трети </a:t>
            </a:r>
            <a:r>
              <a:rPr lang="ru-RU" b="1" i="0" dirty="0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удължен</a:t>
            </a:r>
            <a:r>
              <a:rPr lang="ru-RU" b="1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1" i="0" dirty="0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дял</a:t>
            </a:r>
            <a:r>
              <a:rPr lang="ru-RU" b="1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 (2+2+3)</a:t>
            </a:r>
          </a:p>
          <a:p>
            <a:pPr marL="0" indent="0" algn="ctr">
              <a:buNone/>
            </a:pPr>
            <a:endParaRPr lang="ru-RU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Та  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Та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  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Таа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584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DB93E50-91AB-4FFE-A78A-6F28D8FD1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D6D1510A-7E28-4770-97F3-E8188BE6B7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bg-BG" dirty="0">
              <a:hlinkClick r:id="rId2"/>
            </a:endParaRPr>
          </a:p>
          <a:p>
            <a:pPr marL="0" indent="0">
              <a:buNone/>
            </a:pPr>
            <a:endParaRPr lang="bg-BG" dirty="0">
              <a:hlinkClick r:id="rId2"/>
            </a:endParaRPr>
          </a:p>
          <a:p>
            <a:pPr marL="0" indent="0">
              <a:buNone/>
            </a:pPr>
            <a:endParaRPr lang="bg-BG" dirty="0">
              <a:hlinkClick r:id="rId2"/>
            </a:endParaRPr>
          </a:p>
          <a:p>
            <a:pPr marL="0" indent="0">
              <a:buNone/>
            </a:pPr>
            <a:endParaRPr lang="bg-BG" dirty="0">
              <a:hlinkClick r:id="rId2"/>
            </a:endParaRPr>
          </a:p>
          <a:p>
            <a:pPr marL="0" indent="0">
              <a:buNone/>
            </a:pPr>
            <a:endParaRPr lang="bg-BG" dirty="0">
              <a:hlinkClick r:id="rId2"/>
            </a:endParaRPr>
          </a:p>
          <a:p>
            <a:pPr marL="0" indent="0">
              <a:buNone/>
            </a:pPr>
            <a:endParaRPr lang="bg-BG" dirty="0">
              <a:hlinkClick r:id="rId2"/>
            </a:endParaRPr>
          </a:p>
          <a:p>
            <a:pPr marL="0" indent="0">
              <a:buNone/>
            </a:pPr>
            <a:endParaRPr lang="bg-BG" dirty="0">
              <a:hlinkClick r:id="rId2"/>
            </a:endParaRPr>
          </a:p>
          <a:p>
            <a:pPr marL="0" indent="0">
              <a:buNone/>
            </a:pPr>
            <a:endParaRPr lang="bg-BG" dirty="0">
              <a:hlinkClick r:id="rId2"/>
            </a:endParaRPr>
          </a:p>
          <a:p>
            <a:pPr marL="0" indent="0" algn="ctr">
              <a:buNone/>
            </a:pPr>
            <a:r>
              <a:rPr lang="bg-BG" dirty="0">
                <a:hlinkClick r:id="rId2"/>
              </a:rPr>
              <a:t>ТРАКИЙСКА РЪЧЕНИЦА - </a:t>
            </a:r>
            <a:r>
              <a:rPr lang="en-US" dirty="0">
                <a:hlinkClick r:id="rId2"/>
              </a:rPr>
              <a:t>SOUTH BULGARIA - YouTube</a:t>
            </a:r>
            <a:endParaRPr lang="en-US" dirty="0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5FA8AF61-995B-4A9C-8430-6183C19A61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2924"/>
            <a:ext cx="12192000" cy="4712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605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E9E8E2E-AB36-4CA2-9319-40A118C98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b="1" dirty="0">
                <a:solidFill>
                  <a:schemeClr val="accent1">
                    <a:lumMod val="75000"/>
                  </a:schemeClr>
                </a:solidFill>
              </a:rPr>
              <a:t>Кое число следва в числовата редица?</a:t>
            </a:r>
            <a:endParaRPr lang="en-US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321378D3-D81C-4203-9165-FA2F76DEF1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ctr">
              <a:buAutoNum type="arabicPlain" startAt="20"/>
            </a:pPr>
            <a:r>
              <a:rPr lang="bg-BG" b="1" dirty="0">
                <a:solidFill>
                  <a:schemeClr val="accent1">
                    <a:lumMod val="75000"/>
                  </a:schemeClr>
                </a:solidFill>
              </a:rPr>
              <a:t>22   16   19   13   17   11   ?</a:t>
            </a:r>
          </a:p>
          <a:p>
            <a:pPr marL="0" indent="0" algn="ctr">
              <a:buNone/>
            </a:pPr>
            <a:r>
              <a:rPr lang="bg-BG" b="1" dirty="0">
                <a:solidFill>
                  <a:schemeClr val="accent1">
                    <a:lumMod val="75000"/>
                  </a:schemeClr>
                </a:solidFill>
              </a:rPr>
              <a:t>Отговора изберете измежду числата:</a:t>
            </a:r>
          </a:p>
          <a:p>
            <a:pPr marL="514350" indent="-514350" algn="ctr">
              <a:buAutoNum type="arabicPlain" startAt="9"/>
            </a:pPr>
            <a:r>
              <a:rPr lang="bg-BG" b="1" dirty="0">
                <a:solidFill>
                  <a:schemeClr val="accent1">
                    <a:lumMod val="75000"/>
                  </a:schemeClr>
                </a:solidFill>
              </a:rPr>
              <a:t>12   16   19   21</a:t>
            </a:r>
          </a:p>
          <a:p>
            <a:pPr marL="0" indent="0" algn="ctr">
              <a:buNone/>
            </a:pPr>
            <a:r>
              <a:rPr lang="bg-BG" b="1" dirty="0">
                <a:solidFill>
                  <a:schemeClr val="accent1">
                    <a:lumMod val="75000"/>
                  </a:schemeClr>
                </a:solidFill>
              </a:rPr>
              <a:t>Ритмичността на действията свържете с ръченицата</a:t>
            </a:r>
          </a:p>
          <a:p>
            <a:pPr marL="0" indent="0" algn="ctr">
              <a:buNone/>
            </a:pPr>
            <a:endParaRPr lang="bg-BG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bg-BG" b="1" dirty="0">
                <a:solidFill>
                  <a:schemeClr val="accent1">
                    <a:lumMod val="75000"/>
                  </a:schemeClr>
                </a:solidFill>
              </a:rPr>
              <a:t>+ 2 – 6         +3 – 6        + 4 – 6</a:t>
            </a:r>
          </a:p>
          <a:p>
            <a:pPr marL="0" indent="0" algn="ctr">
              <a:buNone/>
            </a:pPr>
            <a:endParaRPr lang="bg-BG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bg-BG" b="1" dirty="0">
                <a:solidFill>
                  <a:schemeClr val="accent1">
                    <a:lumMod val="75000"/>
                  </a:schemeClr>
                </a:solidFill>
              </a:rPr>
              <a:t>Отговор 16</a:t>
            </a:r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6D76F1CE-156A-41F1-B275-36E44129A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328" y="4534853"/>
            <a:ext cx="426757" cy="268247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BD6EF8B8-706B-4135-864B-9663837086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2917" y="4527923"/>
            <a:ext cx="426757" cy="26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549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92B46C8-3462-4688-8DA7-11AF4EEE6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b="1" dirty="0" err="1">
                <a:solidFill>
                  <a:schemeClr val="accent1">
                    <a:lumMod val="75000"/>
                  </a:schemeClr>
                </a:solidFill>
              </a:rPr>
              <a:t>Дайчово</a:t>
            </a:r>
            <a:r>
              <a:rPr lang="bg-BG" b="1" dirty="0">
                <a:solidFill>
                  <a:schemeClr val="accent1">
                    <a:lumMod val="75000"/>
                  </a:schemeClr>
                </a:solidFill>
              </a:rPr>
              <a:t> хоро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ADEDC3B9-B8D3-4B13-904C-1BD746379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87805"/>
            <a:ext cx="10515600" cy="338915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i="0" dirty="0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Дайчово</a:t>
            </a:r>
            <a:r>
              <a:rPr lang="ru-RU" b="1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 хоро е </a:t>
            </a:r>
            <a:r>
              <a:rPr lang="ru-RU" b="1" i="0" dirty="0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български</a:t>
            </a:r>
            <a:r>
              <a:rPr lang="ru-RU" b="1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 народен </a:t>
            </a:r>
            <a:r>
              <a:rPr lang="ru-RU" b="1" i="0" dirty="0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танц</a:t>
            </a:r>
            <a:r>
              <a:rPr lang="ru-RU" b="1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 от </a:t>
            </a:r>
            <a:r>
              <a:rPr lang="ru-RU" b="1" i="0" dirty="0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Северняшката</a:t>
            </a:r>
            <a:r>
              <a:rPr lang="ru-RU" b="1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1" i="0" dirty="0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фолклорна</a:t>
            </a:r>
            <a:r>
              <a:rPr lang="ru-RU" b="1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1" i="0" dirty="0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област</a:t>
            </a:r>
            <a:r>
              <a:rPr lang="ru-RU" b="1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ru-RU" b="1" i="0" dirty="0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Размерът</a:t>
            </a:r>
            <a:r>
              <a:rPr lang="ru-RU" b="1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 на такта </a:t>
            </a:r>
            <a:r>
              <a:rPr lang="ru-RU" b="1" i="0" dirty="0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му</a:t>
            </a:r>
            <a:r>
              <a:rPr lang="ru-RU" b="1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 е </a:t>
            </a:r>
            <a:r>
              <a:rPr lang="ru-RU" b="1" i="0" dirty="0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девет</a:t>
            </a:r>
            <a:r>
              <a:rPr lang="ru-RU" b="1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1" i="0" dirty="0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осми</a:t>
            </a:r>
            <a:r>
              <a:rPr lang="ru-RU" b="1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, с </a:t>
            </a:r>
            <a:r>
              <a:rPr lang="ru-RU" b="1" i="0" dirty="0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четвърти</a:t>
            </a:r>
            <a:r>
              <a:rPr lang="ru-RU" b="1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ru-RU" b="1" i="0" dirty="0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удължен</a:t>
            </a:r>
            <a:r>
              <a:rPr lang="ru-RU" b="1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1" i="0" dirty="0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дял</a:t>
            </a:r>
            <a:r>
              <a:rPr lang="ru-RU" b="1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 (2+2+2+3)</a:t>
            </a:r>
          </a:p>
          <a:p>
            <a:pPr marL="0" indent="0" algn="ctr">
              <a:buNone/>
            </a:pPr>
            <a:endParaRPr lang="ru-RU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Та  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Та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  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Та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  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Таа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967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B13EED7-FEF4-48F3-A718-F2E1076B7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err="1"/>
              <a:t>Дайчово</a:t>
            </a:r>
            <a:r>
              <a:rPr lang="bg-BG" dirty="0"/>
              <a:t> хоро</a:t>
            </a:r>
            <a:endParaRPr lang="en-US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22113121-2221-4DED-A7B3-5FDCAB5554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bg-BG" dirty="0">
              <a:hlinkClick r:id="rId2"/>
            </a:endParaRPr>
          </a:p>
          <a:p>
            <a:pPr marL="0" indent="0">
              <a:buNone/>
            </a:pPr>
            <a:endParaRPr lang="bg-BG" dirty="0">
              <a:hlinkClick r:id="rId2"/>
            </a:endParaRPr>
          </a:p>
          <a:p>
            <a:pPr marL="0" indent="0">
              <a:buNone/>
            </a:pPr>
            <a:endParaRPr lang="bg-BG" dirty="0">
              <a:hlinkClick r:id="rId2"/>
            </a:endParaRPr>
          </a:p>
          <a:p>
            <a:pPr marL="0" indent="0">
              <a:buNone/>
            </a:pPr>
            <a:endParaRPr lang="bg-BG" dirty="0">
              <a:hlinkClick r:id="rId2"/>
            </a:endParaRPr>
          </a:p>
          <a:p>
            <a:pPr marL="0" indent="0">
              <a:buNone/>
            </a:pPr>
            <a:endParaRPr lang="bg-BG" dirty="0">
              <a:hlinkClick r:id="rId2"/>
            </a:endParaRPr>
          </a:p>
          <a:p>
            <a:pPr marL="0" indent="0">
              <a:buNone/>
            </a:pPr>
            <a:endParaRPr lang="bg-BG" dirty="0">
              <a:hlinkClick r:id="rId2"/>
            </a:endParaRPr>
          </a:p>
          <a:p>
            <a:pPr marL="0" indent="0">
              <a:buNone/>
            </a:pPr>
            <a:endParaRPr lang="bg-BG" dirty="0">
              <a:hlinkClick r:id="rId2"/>
            </a:endParaRPr>
          </a:p>
          <a:p>
            <a:pPr marL="0" indent="0">
              <a:buNone/>
            </a:pPr>
            <a:r>
              <a:rPr lang="en-US" dirty="0">
                <a:hlinkClick r:id="rId2"/>
              </a:rPr>
              <a:t>RAYNA - RUMA MOMA / </a:t>
            </a:r>
            <a:r>
              <a:rPr lang="bg-BG" dirty="0">
                <a:hlinkClick r:id="rId2"/>
              </a:rPr>
              <a:t>Райна - </a:t>
            </a:r>
            <a:r>
              <a:rPr lang="bg-BG" dirty="0" err="1">
                <a:hlinkClick r:id="rId2"/>
              </a:rPr>
              <a:t>Рума</a:t>
            </a:r>
            <a:r>
              <a:rPr lang="bg-BG" dirty="0">
                <a:hlinkClick r:id="rId2"/>
              </a:rPr>
              <a:t> мома, 2020 – </a:t>
            </a:r>
            <a:r>
              <a:rPr lang="en-US" dirty="0">
                <a:hlinkClick r:id="rId2"/>
              </a:rPr>
              <a:t>YouTube</a:t>
            </a:r>
            <a:endParaRPr lang="en-US" dirty="0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0C61770C-FB8E-46A5-BC2A-F61431C013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953" t="13798" r="12965" b="13180"/>
          <a:stretch/>
        </p:blipFill>
        <p:spPr>
          <a:xfrm>
            <a:off x="1640958" y="365125"/>
            <a:ext cx="8910084" cy="500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91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42B7AF4-B677-4A4C-9481-5373C7C89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b="1" dirty="0">
                <a:solidFill>
                  <a:schemeClr val="accent1">
                    <a:lumMod val="75000"/>
                  </a:schemeClr>
                </a:solidFill>
              </a:rPr>
              <a:t>Кое число следва в числовата редица?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Контейнер за съдържание 2">
                <a:extLst>
                  <a:ext uri="{FF2B5EF4-FFF2-40B4-BE49-F238E27FC236}">
                    <a16:creationId xmlns:a16="http://schemas.microsoft.com/office/drawing/2014/main" id="{EE8117CA-2DA6-460C-B962-E67DDF83EC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66850"/>
                <a:ext cx="10515600" cy="4710113"/>
              </a:xfrm>
            </p:spPr>
            <p:txBody>
              <a:bodyPr>
                <a:normAutofit/>
              </a:bodyPr>
              <a:lstStyle/>
              <a:p>
                <a:pPr marL="971550" lvl="1" indent="-514350" algn="ctr">
                  <a:buAutoNum type="arabicPlain" startAt="12"/>
                </a:pPr>
                <a:r>
                  <a:rPr lang="bg-BG" sz="2800" b="1" dirty="0">
                    <a:solidFill>
                      <a:schemeClr val="accent1">
                        <a:lumMod val="75000"/>
                      </a:schemeClr>
                    </a:solidFill>
                  </a:rPr>
                  <a:t> 6   3   24   12   6   48 </a:t>
                </a:r>
              </a:p>
              <a:p>
                <a:pPr marL="457200" lvl="1" indent="0" algn="ctr">
                  <a:buNone/>
                </a:pPr>
                <a:r>
                  <a:rPr lang="bg-BG" sz="2800" b="1" dirty="0">
                    <a:solidFill>
                      <a:schemeClr val="accent1">
                        <a:lumMod val="75000"/>
                      </a:schemeClr>
                    </a:solidFill>
                  </a:rPr>
                  <a:t>Отговора изберете измежду числата:</a:t>
                </a:r>
              </a:p>
              <a:p>
                <a:pPr marL="0" indent="0">
                  <a:buNone/>
                </a:pPr>
                <a:endParaRPr lang="bg-BG" dirty="0"/>
              </a:p>
              <a:p>
                <a:pPr marL="514350" indent="-514350" algn="ctr">
                  <a:buAutoNum type="arabicPlain" startAt="38"/>
                </a:pPr>
                <a:r>
                  <a:rPr lang="bg-BG" b="1" dirty="0">
                    <a:solidFill>
                      <a:schemeClr val="accent1">
                        <a:lumMod val="75000"/>
                      </a:schemeClr>
                    </a:solidFill>
                  </a:rPr>
                  <a:t>32   28   24   20 </a:t>
                </a:r>
              </a:p>
              <a:p>
                <a:pPr marL="0" indent="0" algn="ctr">
                  <a:buNone/>
                </a:pPr>
                <a:r>
                  <a:rPr lang="bg-BG" b="1" dirty="0">
                    <a:solidFill>
                      <a:schemeClr val="accent1">
                        <a:lumMod val="75000"/>
                      </a:schemeClr>
                    </a:solidFill>
                  </a:rPr>
                  <a:t>Ритмиката на членовете свържете с </a:t>
                </a:r>
                <a:r>
                  <a:rPr lang="bg-BG" b="1" dirty="0" err="1">
                    <a:solidFill>
                      <a:schemeClr val="accent1">
                        <a:lumMod val="75000"/>
                      </a:schemeClr>
                    </a:solidFill>
                  </a:rPr>
                  <a:t>Дайчовото</a:t>
                </a:r>
                <a:endParaRPr lang="bg-BG" b="1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0" indent="0" algn="ctr">
                  <a:buNone/>
                </a:pPr>
                <a:endParaRPr lang="bg-BG" b="1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0" indent="0" algn="ctr">
                  <a:buNone/>
                </a:pPr>
                <a:r>
                  <a:rPr lang="bg-BG" b="1" dirty="0">
                    <a:solidFill>
                      <a:schemeClr val="accent1">
                        <a:lumMod val="75000"/>
                      </a:schemeClr>
                    </a:solidFill>
                  </a:rPr>
                  <a:t>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bg-BG" b="1" dirty="0">
                    <a:solidFill>
                      <a:schemeClr val="accent1">
                        <a:lumMod val="75000"/>
                      </a:schemeClr>
                    </a:solidFill>
                  </a:rPr>
                  <a:t> 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bg-BG" b="1" dirty="0">
                    <a:solidFill>
                      <a:schemeClr val="accent1">
                        <a:lumMod val="75000"/>
                      </a:schemeClr>
                    </a:solidFill>
                  </a:rPr>
                  <a:t>  </a:t>
                </a:r>
                <a:endParaRPr lang="en-US" b="1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0" indent="0" algn="ctr">
                  <a:buNone/>
                </a:pPr>
                <a:endParaRPr lang="bg-BG" dirty="0"/>
              </a:p>
              <a:p>
                <a:pPr marL="0" indent="0" algn="ctr">
                  <a:buNone/>
                </a:pPr>
                <a:r>
                  <a:rPr lang="bg-BG" b="1" dirty="0">
                    <a:solidFill>
                      <a:schemeClr val="accent1">
                        <a:lumMod val="75000"/>
                      </a:schemeClr>
                    </a:solidFill>
                  </a:rPr>
                  <a:t>Отговор 24</a:t>
                </a:r>
                <a:endParaRPr lang="en-US" b="1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0" indent="0" algn="ctr">
                  <a:buNone/>
                </a:pPr>
                <a:endParaRPr lang="en-US" dirty="0"/>
              </a:p>
              <a:p>
                <a:pPr marL="0" indent="0" algn="ctr">
                  <a:buNone/>
                </a:pPr>
                <a:endParaRPr lang="en-US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Контейнер за съдържание 2">
                <a:extLst>
                  <a:ext uri="{FF2B5EF4-FFF2-40B4-BE49-F238E27FC236}">
                    <a16:creationId xmlns:a16="http://schemas.microsoft.com/office/drawing/2014/main" id="{EE8117CA-2DA6-460C-B962-E67DDF83EC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66850"/>
                <a:ext cx="10515600" cy="4710113"/>
              </a:xfrm>
              <a:blipFill>
                <a:blip r:embed="rId2"/>
                <a:stretch>
                  <a:fillRect t="-2332" b="-2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A1DF67BA-5A12-4C72-A3F5-D61DDA8D70F7}"/>
              </a:ext>
            </a:extLst>
          </p:cNvPr>
          <p:cNvSpPr/>
          <p:nvPr/>
        </p:nvSpPr>
        <p:spPr>
          <a:xfrm>
            <a:off x="6650181" y="4641272"/>
            <a:ext cx="540328" cy="3325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777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3F02310-FEBE-45E9-A8C0-9AC1FCDED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b="1" dirty="0">
                <a:solidFill>
                  <a:schemeClr val="accent1">
                    <a:lumMod val="75000"/>
                  </a:schemeClr>
                </a:solidFill>
              </a:rPr>
              <a:t>Кое число следва в числовата редица?</a:t>
            </a:r>
            <a:endParaRPr lang="en-US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70B56553-0E52-4F29-8400-76BDC8EF01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ctr">
              <a:buAutoNum type="arabicPlain" startAt="2"/>
            </a:pPr>
            <a:r>
              <a:rPr lang="bg-BG" b="1" dirty="0">
                <a:solidFill>
                  <a:schemeClr val="accent1">
                    <a:lumMod val="75000"/>
                  </a:schemeClr>
                </a:solidFill>
              </a:rPr>
              <a:t>5   1   6   12   5   13   22  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bg-BG" b="1" dirty="0">
                <a:solidFill>
                  <a:schemeClr val="accent1">
                    <a:lumMod val="75000"/>
                  </a:schemeClr>
                </a:solidFill>
              </a:rPr>
              <a:t>Отговора изберете измежду числата: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marL="514350" indent="-514350" algn="ctr">
              <a:buAutoNum type="arabicPlain" startAt="10"/>
            </a:pPr>
            <a:r>
              <a:rPr lang="bg-BG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12   14   15   16</a:t>
            </a:r>
            <a:endParaRPr lang="bg-BG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bg-BG" b="1" dirty="0">
                <a:solidFill>
                  <a:schemeClr val="accent1">
                    <a:lumMod val="75000"/>
                  </a:schemeClr>
                </a:solidFill>
              </a:rPr>
              <a:t>Ритмиката на действията е </a:t>
            </a:r>
            <a:r>
              <a:rPr lang="bg-BG" b="1" dirty="0" err="1">
                <a:solidFill>
                  <a:schemeClr val="accent1">
                    <a:lumMod val="75000"/>
                  </a:schemeClr>
                </a:solidFill>
              </a:rPr>
              <a:t>Дайчово</a:t>
            </a:r>
            <a:r>
              <a:rPr lang="bg-BG" b="1" dirty="0">
                <a:solidFill>
                  <a:schemeClr val="accent1">
                    <a:lumMod val="75000"/>
                  </a:schemeClr>
                </a:solidFill>
              </a:rPr>
              <a:t> хоро</a:t>
            </a:r>
          </a:p>
          <a:p>
            <a:pPr marL="0" indent="0" algn="ctr">
              <a:buNone/>
            </a:pPr>
            <a:r>
              <a:rPr lang="bg-BG" b="1" dirty="0">
                <a:solidFill>
                  <a:schemeClr val="accent1">
                    <a:lumMod val="75000"/>
                  </a:schemeClr>
                </a:solidFill>
              </a:rPr>
              <a:t>+3-4+5         +6-7+8          +9-10+11</a:t>
            </a:r>
          </a:p>
          <a:p>
            <a:pPr marL="0" indent="0" algn="ctr">
              <a:buNone/>
            </a:pPr>
            <a:endParaRPr lang="bg-BG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bg-BG" sz="4000" b="1" dirty="0">
                <a:solidFill>
                  <a:schemeClr val="accent1">
                    <a:lumMod val="75000"/>
                  </a:schemeClr>
                </a:solidFill>
              </a:rPr>
              <a:t>Отговор 12</a:t>
            </a:r>
            <a:endParaRPr lang="en-US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B7A52B03-DE05-4430-8F45-C585FA964B52}"/>
              </a:ext>
            </a:extLst>
          </p:cNvPr>
          <p:cNvSpPr/>
          <p:nvPr/>
        </p:nvSpPr>
        <p:spPr>
          <a:xfrm>
            <a:off x="4839630" y="4460488"/>
            <a:ext cx="412595" cy="2564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A76C1DA4-BD34-4765-AB69-B9E9CFE1D6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8601" y="4460488"/>
            <a:ext cx="426757" cy="26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643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9CBE903-48F5-4DF9-AA94-107429EFD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D69F2C25-4651-47CD-A94B-0F554BE07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64419"/>
            <a:ext cx="10515600" cy="37125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g-BG" sz="4400" b="1" dirty="0">
                <a:solidFill>
                  <a:schemeClr val="accent1">
                    <a:lumMod val="75000"/>
                  </a:schemeClr>
                </a:solidFill>
              </a:rPr>
              <a:t>Благодаря </a:t>
            </a:r>
            <a:r>
              <a:rPr lang="bg-BG" sz="4400" b="1">
                <a:solidFill>
                  <a:schemeClr val="accent1">
                    <a:lumMod val="75000"/>
                  </a:schemeClr>
                </a:solidFill>
              </a:rPr>
              <a:t>за вниманието Ви!</a:t>
            </a:r>
            <a:endParaRPr lang="en-US" sz="4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1041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653</TotalTime>
  <Words>265</Words>
  <Application>Microsoft Office PowerPoint</Application>
  <PresentationFormat>Широк екран</PresentationFormat>
  <Paragraphs>73</Paragraphs>
  <Slides>11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Тема на Office</vt:lpstr>
      <vt:lpstr>Институт по математика и информатика   Българска академия на науките  Конференция Динамична математика в образованието   Ръченица, Дайчово и числови редици</vt:lpstr>
      <vt:lpstr>Конференцията  Динамична математика в образованието  </vt:lpstr>
      <vt:lpstr>Конференцията  Динамична математика в образованието</vt:lpstr>
      <vt:lpstr>Ръченица</vt:lpstr>
      <vt:lpstr>Презентация на PowerPoint</vt:lpstr>
      <vt:lpstr>Кое число следва в числовата редица?</vt:lpstr>
      <vt:lpstr>Дайчово хоро</vt:lpstr>
      <vt:lpstr>Дайчово хоро</vt:lpstr>
      <vt:lpstr>Кое число следва в числовата редица?</vt:lpstr>
      <vt:lpstr>Кое число следва в числовата редица?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Румяна Г. Ангелова</dc:creator>
  <cp:lastModifiedBy>Румяна Г. Ангелова</cp:lastModifiedBy>
  <cp:revision>12</cp:revision>
  <dcterms:created xsi:type="dcterms:W3CDTF">2022-02-09T19:16:47Z</dcterms:created>
  <dcterms:modified xsi:type="dcterms:W3CDTF">2022-02-18T13:22:08Z</dcterms:modified>
</cp:coreProperties>
</file>