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5" r:id="rId4"/>
    <p:sldId id="272" r:id="rId5"/>
    <p:sldId id="271" r:id="rId6"/>
    <p:sldId id="266" r:id="rId7"/>
    <p:sldId id="268" r:id="rId8"/>
    <p:sldId id="270" r:id="rId9"/>
    <p:sldId id="257" r:id="rId10"/>
    <p:sldId id="273" r:id="rId11"/>
    <p:sldId id="265" r:id="rId12"/>
    <p:sldId id="277" r:id="rId13"/>
    <p:sldId id="278" r:id="rId14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3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A647A-6A62-451E-B4B3-FB7FE8CD5A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F68FFC-9931-422E-8F48-9B63456B56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374709-3303-4AEC-964E-72560CB93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04CC1-B48B-4CEF-96B4-884BE7DD097A}" type="datetimeFigureOut">
              <a:rPr lang="bg-BG" smtClean="0"/>
              <a:t>19.2.2024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990E8-39C2-4464-AAEF-4738C9B7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0B1FA8-2A41-4D57-B244-FBBFBFEDC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6183F-0E13-4762-9155-C4916B0E321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04741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13109-A10F-4947-AF10-F2936668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78076-5C9F-4E39-AC87-D990BB36F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8AF5A-FDA6-4614-865A-E6B23B3D8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04CC1-B48B-4CEF-96B4-884BE7DD097A}" type="datetimeFigureOut">
              <a:rPr lang="bg-BG" smtClean="0"/>
              <a:t>19.2.2024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51237-7756-4B94-84B5-20AB8596A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BAD141-AE56-486F-95D1-78D765C41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6183F-0E13-4762-9155-C4916B0E321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44910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56B23-12FB-4F08-80B5-B4F29929E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582FA6-A24A-45C2-958E-57BACEDB21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BE687F-811E-416A-8E3F-1E11CABD8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04CC1-B48B-4CEF-96B4-884BE7DD097A}" type="datetimeFigureOut">
              <a:rPr lang="bg-BG" smtClean="0"/>
              <a:t>19.2.2024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71AA2-EF3E-4AB0-ABD2-21A1902B4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5D4F1-3955-408D-B6A0-9640CE629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6183F-0E13-4762-9155-C4916B0E321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95802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BC151-6A18-4E1A-BE41-96B0C57A9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D2810-26AB-44B6-A3A7-7DEA88D167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5ACD51-1FE0-402D-BCC1-21BE8DBC8A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0FB22E-448A-442A-BDE6-C42DB36B9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04CC1-B48B-4CEF-96B4-884BE7DD097A}" type="datetimeFigureOut">
              <a:rPr lang="bg-BG" smtClean="0"/>
              <a:t>19.2.2024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05D820-6BC2-4BE5-ACB5-092E05615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85B1B3-E2AB-4D4C-A4F9-A389D1818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6183F-0E13-4762-9155-C4916B0E321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68447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79371-A45C-4800-9346-EFC9BBB80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A44399-69C0-4373-8E5B-AC0EFC0C78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A1B548-41BA-4ED8-BB13-6BC6B8ACC9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418B8D-53BB-4D9F-9420-A74E5ADEE7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31560D-7B12-480F-85E4-C56CAA28E8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E0DC9E-B822-4FBD-A2CE-5F93B96B5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04CC1-B48B-4CEF-96B4-884BE7DD097A}" type="datetimeFigureOut">
              <a:rPr lang="bg-BG" smtClean="0"/>
              <a:t>19.2.2024 г.</a:t>
            </a:fld>
            <a:endParaRPr lang="bg-B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6C1A53-C293-4DF7-A089-D41ED5613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30EED8-A0A5-4D75-8F5D-08E9DFBB0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6183F-0E13-4762-9155-C4916B0E321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79762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14857-5BE1-4921-A781-A6AECD207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61361B-3A42-49CD-AEDA-AC1699AD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04CC1-B48B-4CEF-96B4-884BE7DD097A}" type="datetimeFigureOut">
              <a:rPr lang="bg-BG" smtClean="0"/>
              <a:t>19.2.2024 г.</a:t>
            </a:fld>
            <a:endParaRPr lang="bg-B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FD0DFA-5410-477C-98C3-4E8FE464E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3A8E9-B2CB-40DB-8457-04E6E9B2D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6183F-0E13-4762-9155-C4916B0E321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09521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42D163-3859-4E30-8A7F-9721295F7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04CC1-B48B-4CEF-96B4-884BE7DD097A}" type="datetimeFigureOut">
              <a:rPr lang="bg-BG" smtClean="0"/>
              <a:t>19.2.2024 г.</a:t>
            </a:fld>
            <a:endParaRPr lang="bg-B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EEC81C-D440-46D5-9F01-8E0C60A76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9EC936-E370-4E71-976B-1EF278092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6183F-0E13-4762-9155-C4916B0E321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96648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82788-91F6-4839-B1AD-26969090D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24BA8-815D-4DB3-900E-3B4BAF4E2D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51E098-A796-4113-90EB-B42D9635EB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C4F2B3-2ED8-42CD-A922-4077B6375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04CC1-B48B-4CEF-96B4-884BE7DD097A}" type="datetimeFigureOut">
              <a:rPr lang="bg-BG" smtClean="0"/>
              <a:t>19.2.2024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FD2641-3BD1-4B00-BA04-1960E3500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E232BB-752A-496D-BE8E-2F35E2D87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6183F-0E13-4762-9155-C4916B0E321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25666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75436-1BCE-49F6-8873-0CCF5E47B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6AC951-55E6-4F97-B0B0-BCAAE4E496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5EA73E-3633-4FAA-AE79-A7E5E5ED01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362C20-9EEF-4A68-85D1-AA67FA0D8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04CC1-B48B-4CEF-96B4-884BE7DD097A}" type="datetimeFigureOut">
              <a:rPr lang="bg-BG" smtClean="0"/>
              <a:t>19.2.2024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8106E4-6F0A-4FB4-BEEA-CDD381374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3DAEA8-72CE-40ED-8AEC-CC8FDCFF9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6183F-0E13-4762-9155-C4916B0E321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99958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C9D78-3626-4D91-82EB-7C65E1910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71E6BB-DEEF-4EAF-8FF8-27C4A8E2D6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492BF-D830-42B4-A18B-2CE6A88BC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04CC1-B48B-4CEF-96B4-884BE7DD097A}" type="datetimeFigureOut">
              <a:rPr lang="bg-BG" smtClean="0"/>
              <a:t>19.2.2024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F3B82A-EF20-4DC6-889F-61CE1000A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616929-5E00-4135-9163-329BCEE6F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6183F-0E13-4762-9155-C4916B0E321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55733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FB9662-26D0-463D-9D55-DC57D19E0D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D7AE11-CF35-499C-A5DF-6E7AC6E8C3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6E4E6-02AF-47A9-AF40-F9B8C47B6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04CC1-B48B-4CEF-96B4-884BE7DD097A}" type="datetimeFigureOut">
              <a:rPr lang="bg-BG" smtClean="0"/>
              <a:t>19.2.2024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514407-3723-4909-A7AB-F1373EE11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F77DDE-53A8-40E5-8C72-0668DE339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6183F-0E13-4762-9155-C4916B0E321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30846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1F12DC-AF2D-4D2D-BA89-76390E922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AACFE6-DFFC-443F-8543-81A545E081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158597-EF1A-4E9E-B764-BCD39E7E13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04CC1-B48B-4CEF-96B4-884BE7DD097A}" type="datetimeFigureOut">
              <a:rPr lang="bg-BG" smtClean="0"/>
              <a:t>19.2.2024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6D4652-2D6A-4973-B2D8-FB42495F25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2DF6FB-F0B0-4DFA-84A9-9259CDEC60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B6183F-0E13-4762-9155-C4916B0E321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62887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C3070-2517-4C38-BCDD-9472FD8C17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2706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bg-BG" dirty="0"/>
              <a:t>Анализ на размерностите – преподаване в средното училище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103AF8-BFCD-43FD-83E6-0ACC44ECCB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9144000" cy="1789113"/>
          </a:xfrm>
        </p:spPr>
        <p:txBody>
          <a:bodyPr>
            <a:normAutofit/>
          </a:bodyPr>
          <a:lstStyle/>
          <a:p>
            <a:pPr algn="ctr"/>
            <a:endParaRPr lang="en-US" sz="3200" dirty="0">
              <a:solidFill>
                <a:schemeClr val="accent5"/>
              </a:solidFill>
              <a:latin typeface="Arial" panose="020B0604020202020204" pitchFamily="34" charset="0"/>
            </a:endParaRPr>
          </a:p>
          <a:p>
            <a:pPr algn="ctr"/>
            <a:r>
              <a:rPr lang="bg-BG" sz="3200" dirty="0">
                <a:solidFill>
                  <a:schemeClr val="accent5"/>
                </a:solidFill>
                <a:latin typeface="Arial" panose="020B0604020202020204" pitchFamily="34" charset="0"/>
              </a:rPr>
              <a:t>ДИНАМИЧНА МАТЕМАТИКА В ОБРАЗОВАНИЕТО</a:t>
            </a:r>
            <a:endParaRPr lang="bg-BG" sz="3200" b="0" i="0" dirty="0">
              <a:solidFill>
                <a:schemeClr val="accent5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931F92B-90A9-4B84-A54B-18B55E6B2E15}"/>
              </a:ext>
            </a:extLst>
          </p:cNvPr>
          <p:cNvSpPr txBox="1">
            <a:spLocks/>
          </p:cNvSpPr>
          <p:nvPr/>
        </p:nvSpPr>
        <p:spPr>
          <a:xfrm>
            <a:off x="4552950" y="5632450"/>
            <a:ext cx="3086100" cy="8048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2400" dirty="0"/>
              <a:t>Георги Гачев</a:t>
            </a:r>
          </a:p>
          <a:p>
            <a:r>
              <a:rPr lang="en-US" sz="2400" dirty="0"/>
              <a:t>17</a:t>
            </a:r>
            <a:r>
              <a:rPr lang="bg-BG" sz="2400" dirty="0"/>
              <a:t>.</a:t>
            </a:r>
            <a:r>
              <a:rPr lang="en-US" sz="2400" dirty="0"/>
              <a:t>02</a:t>
            </a:r>
            <a:r>
              <a:rPr lang="bg-BG" sz="2400" dirty="0"/>
              <a:t>.202</a:t>
            </a:r>
            <a:r>
              <a:rPr lang="en-US" sz="2400" dirty="0"/>
              <a:t>4</a:t>
            </a:r>
            <a:r>
              <a:rPr lang="bg-BG" sz="2400" dirty="0"/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2701977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AB286-B908-487B-8786-D449CD6C3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Пример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A2788E-D13F-4002-AA37-751925618BF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d>
                        </m:num>
                        <m:den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=1000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=50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20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1000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50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bg-B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A2788E-D13F-4002-AA37-751925618BF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bg-B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47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AB286-B908-487B-8786-D449CD6C3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Пример </a:t>
            </a:r>
            <a:r>
              <a:rPr lang="en-US" dirty="0"/>
              <a:t>2</a:t>
            </a:r>
            <a:endParaRPr lang="bg-B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A2788E-D13F-4002-AA37-751925618BF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365125"/>
                <a:ext cx="10515600" cy="58118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d>
                        </m:num>
                        <m:den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=72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𝑘𝑚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=72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strike="sngStrike">
                              <a:latin typeface="Cambria Math" panose="02040503050406030204" pitchFamily="18" charset="0"/>
                            </a:rPr>
                            <m:t>𝑘𝑚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1000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trike="sngStrike" smtClean="0">
                                  <a:latin typeface="Cambria Math" panose="02040503050406030204" pitchFamily="18" charset="0"/>
                                </a:rPr>
                                <m:t>𝑘𝑚</m:t>
                              </m:r>
                            </m:e>
                          </m: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=72000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strike="sngStrike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3600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trike="sngStrike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=3600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20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72000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3600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bg-B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A2788E-D13F-4002-AA37-751925618BF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365125"/>
                <a:ext cx="10515600" cy="5811838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bg-B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0908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32B3E-11E8-4096-A115-D543631B1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Пример</a:t>
            </a:r>
            <a:r>
              <a:rPr lang="en-US" dirty="0"/>
              <a:t> 3</a:t>
            </a:r>
            <a:r>
              <a:rPr lang="bg-BG" dirty="0"/>
              <a:t> – Топлинен поток</a:t>
            </a:r>
            <a:r>
              <a:rPr lang="en-US" dirty="0"/>
              <a:t>. </a:t>
            </a:r>
            <a:r>
              <a:rPr lang="bg-BG" dirty="0"/>
              <a:t>Загуба на топлина в помещение.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0B8BFD-0B85-43E8-B00A-B66495FDC8D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:r>
                  <a:rPr lang="bg-BG" i="1" dirty="0">
                    <a:latin typeface="Cambria Math" panose="02040503050406030204" pitchFamily="18" charset="0"/>
                  </a:rPr>
                  <a:t>Математичен модел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bg-BG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bg-BG" dirty="0"/>
              </a:p>
              <a:p>
                <a:endParaRPr lang="bg-BG" dirty="0"/>
              </a:p>
              <a:p>
                <a:pPr marL="0" indent="0" algn="ctr">
                  <a:buNone/>
                </a:pPr>
                <a:r>
                  <a:rPr lang="bg-BG" i="1" dirty="0">
                    <a:latin typeface="Cambria Math" panose="02040503050406030204" pitchFamily="18" charset="0"/>
                  </a:rPr>
                  <a:t>Прилагане на модела с конкретни мерни единици</a:t>
                </a:r>
              </a:p>
              <a:p>
                <a:pPr marL="0" indent="0">
                  <a:buNone/>
                </a:pPr>
                <a:endParaRPr lang="bg-BG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den>
                              </m:f>
                            </m:e>
                          </m:d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</m:d>
                            </m:e>
                          </m:d>
                        </m:num>
                        <m:den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bg-B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0B8BFD-0B85-43E8-B00A-B66495FDC8D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2381"/>
                </a:stretch>
              </a:blipFill>
            </p:spPr>
            <p:txBody>
              <a:bodyPr/>
              <a:lstStyle/>
              <a:p>
                <a:r>
                  <a:rPr lang="bg-B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6352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C9D7F-EC16-4356-B6E6-43608D3C0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3FA21-9A1A-47B4-84FF-FF26CEA77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545E23-E416-49C0-ADEF-D76923EAB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5348" y="1132113"/>
            <a:ext cx="8922204" cy="483386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BC31D09-1B84-460D-BF03-6A7EE9BAE252}"/>
              </a:ext>
            </a:extLst>
          </p:cNvPr>
          <p:cNvSpPr/>
          <p:nvPr/>
        </p:nvSpPr>
        <p:spPr>
          <a:xfrm>
            <a:off x="2024743" y="3423858"/>
            <a:ext cx="3570515" cy="2664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A31B44-471F-47FD-8D3A-6B0C030EAAEB}"/>
              </a:ext>
            </a:extLst>
          </p:cNvPr>
          <p:cNvSpPr/>
          <p:nvPr/>
        </p:nvSpPr>
        <p:spPr>
          <a:xfrm>
            <a:off x="2024743" y="4697486"/>
            <a:ext cx="2743200" cy="2664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0" name="Callout: Line 9">
            <a:extLst>
              <a:ext uri="{FF2B5EF4-FFF2-40B4-BE49-F238E27FC236}">
                <a16:creationId xmlns:a16="http://schemas.microsoft.com/office/drawing/2014/main" id="{29D3DF64-B456-4777-9228-9E275B0BB279}"/>
              </a:ext>
            </a:extLst>
          </p:cNvPr>
          <p:cNvSpPr/>
          <p:nvPr/>
        </p:nvSpPr>
        <p:spPr>
          <a:xfrm>
            <a:off x="5693228" y="3820886"/>
            <a:ext cx="1699089" cy="762000"/>
          </a:xfrm>
          <a:prstGeom prst="borderCallout1">
            <a:avLst>
              <a:gd name="adj1" fmla="val 18750"/>
              <a:gd name="adj2" fmla="val -8333"/>
              <a:gd name="adj3" fmla="val -23229"/>
              <a:gd name="adj4" fmla="val -19892"/>
            </a:avLst>
          </a:prstGeom>
          <a:solidFill>
            <a:schemeClr val="bg1"/>
          </a:solidFill>
          <a:ln w="38100">
            <a:solidFill>
              <a:schemeClr val="accent1"/>
            </a:solidFill>
            <a:headEnd type="none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>
                <a:solidFill>
                  <a:srgbClr val="FF0000"/>
                </a:solidFill>
              </a:rPr>
              <a:t>Измерителна единица</a:t>
            </a:r>
          </a:p>
        </p:txBody>
      </p:sp>
      <p:sp>
        <p:nvSpPr>
          <p:cNvPr id="11" name="Callout: Line 10">
            <a:extLst>
              <a:ext uri="{FF2B5EF4-FFF2-40B4-BE49-F238E27FC236}">
                <a16:creationId xmlns:a16="http://schemas.microsoft.com/office/drawing/2014/main" id="{4DF67996-1AA7-4389-953A-7BC1ACC20808}"/>
              </a:ext>
            </a:extLst>
          </p:cNvPr>
          <p:cNvSpPr/>
          <p:nvPr/>
        </p:nvSpPr>
        <p:spPr>
          <a:xfrm>
            <a:off x="5488460" y="5139457"/>
            <a:ext cx="1699089" cy="762000"/>
          </a:xfrm>
          <a:prstGeom prst="borderCallout1">
            <a:avLst>
              <a:gd name="adj1" fmla="val 18750"/>
              <a:gd name="adj2" fmla="val -8333"/>
              <a:gd name="adj3" fmla="val -33599"/>
              <a:gd name="adj4" fmla="val -49127"/>
            </a:avLst>
          </a:prstGeom>
          <a:solidFill>
            <a:schemeClr val="bg1"/>
          </a:solidFill>
          <a:ln w="38100">
            <a:solidFill>
              <a:schemeClr val="accent1"/>
            </a:solidFill>
            <a:headEnd type="none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>
                <a:solidFill>
                  <a:srgbClr val="FF0000"/>
                </a:solidFill>
              </a:rPr>
              <a:t>Измерителна единица</a:t>
            </a:r>
          </a:p>
        </p:txBody>
      </p:sp>
    </p:spTree>
    <p:extLst>
      <p:ext uri="{BB962C8B-B14F-4D97-AF65-F5344CB8AC3E}">
        <p14:creationId xmlns:p14="http://schemas.microsoft.com/office/powerpoint/2010/main" val="2312263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6593C-B3DB-4181-A991-6C27620F0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Цел на приложния математически модел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B7365-BD91-43F1-8E5F-AAA125EAA8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bg-BG" sz="2400" b="1" i="0" u="none" strike="noStrike" baseline="0" dirty="0"/>
              <a:t>Физическите обекти и системи се наблюдават и изучават с оглед разбиране (доколкото това е възможно) на вътрешната им структура и на поведението им. </a:t>
            </a:r>
          </a:p>
          <a:p>
            <a:pPr marL="0" indent="0" algn="l">
              <a:buNone/>
            </a:pPr>
            <a:r>
              <a:rPr lang="bg-BG" sz="2400" b="0" u="none" strike="noStrike" baseline="0" dirty="0"/>
              <a:t>1. Най-важните величини, определящи състоянието и поведението на една система.</a:t>
            </a:r>
          </a:p>
          <a:p>
            <a:pPr marL="0" indent="0" algn="l">
              <a:buNone/>
            </a:pPr>
            <a:r>
              <a:rPr lang="bg-BG" sz="2400" b="0" u="none" strike="noStrike" baseline="0" dirty="0"/>
              <a:t>2. Количествените закономерности, т. е. математическите закони, на които се подчинява изменението на тези величини.</a:t>
            </a:r>
            <a:endParaRPr lang="bg-BG" sz="3600" dirty="0"/>
          </a:p>
        </p:txBody>
      </p:sp>
    </p:spTree>
    <p:extLst>
      <p:ext uri="{BB962C8B-B14F-4D97-AF65-F5344CB8AC3E}">
        <p14:creationId xmlns:p14="http://schemas.microsoft.com/office/powerpoint/2010/main" val="3944649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448A9-A8A7-4C80-B8E0-13C69FA4C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Основни мерни единици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BCDCD-7DF1-4509-8219-454A395BA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2400" b="0" i="0" u="none" strike="noStrike" baseline="0" dirty="0"/>
              <a:t>Количеството на </a:t>
            </a:r>
            <a:r>
              <a:rPr lang="ru-RU" sz="2400" b="0" i="0" u="none" strike="noStrike" baseline="0" dirty="0" err="1"/>
              <a:t>величините</a:t>
            </a:r>
            <a:r>
              <a:rPr lang="ru-RU" sz="2400" b="0" i="0" u="none" strike="noStrike" baseline="0" dirty="0"/>
              <a:t> се определят с </a:t>
            </a:r>
            <a:r>
              <a:rPr lang="ru-RU" sz="2400" b="0" i="0" u="none" strike="noStrike" baseline="0" dirty="0" err="1"/>
              <a:t>помощта</a:t>
            </a:r>
            <a:r>
              <a:rPr lang="ru-RU" sz="2400" b="0" i="0" u="none" strike="noStrike" baseline="0" dirty="0"/>
              <a:t> на числа.</a:t>
            </a:r>
          </a:p>
          <a:p>
            <a:r>
              <a:rPr lang="ru-RU" sz="2400" b="0" i="0" u="none" strike="noStrike" baseline="0" dirty="0" err="1"/>
              <a:t>Измерваното</a:t>
            </a:r>
            <a:r>
              <a:rPr lang="ru-RU" sz="2400" b="0" i="0" u="none" strike="noStrike" baseline="0" dirty="0"/>
              <a:t> количество </a:t>
            </a:r>
            <a:r>
              <a:rPr lang="ru-RU" sz="2400" b="0" i="0" u="none" strike="noStrike" baseline="0" dirty="0" err="1"/>
              <a:t>зависи</a:t>
            </a:r>
            <a:r>
              <a:rPr lang="ru-RU" sz="2400" b="0" i="0" u="none" strike="noStrike" baseline="0" dirty="0"/>
              <a:t> от </a:t>
            </a:r>
            <a:r>
              <a:rPr lang="ru-RU" sz="2400" b="0" i="0" u="none" strike="noStrike" baseline="0" dirty="0" err="1"/>
              <a:t>избора</a:t>
            </a:r>
            <a:r>
              <a:rPr lang="ru-RU" sz="2400" b="0" i="0" u="none" strike="noStrike" baseline="0" dirty="0"/>
              <a:t> </a:t>
            </a:r>
            <a:r>
              <a:rPr lang="ru-RU" sz="2400" b="0" i="0" u="none" strike="noStrike" baseline="0" dirty="0" err="1"/>
              <a:t>конкретни</a:t>
            </a:r>
            <a:r>
              <a:rPr lang="ru-RU" sz="2400" b="0" i="0" u="none" strike="noStrike" baseline="0" dirty="0"/>
              <a:t> </a:t>
            </a:r>
            <a:r>
              <a:rPr lang="ru-RU" sz="2400" b="0" i="0" u="none" strike="noStrike" baseline="0" dirty="0" err="1"/>
              <a:t>системи</a:t>
            </a:r>
            <a:r>
              <a:rPr lang="ru-RU" sz="2400" b="0" i="0" u="none" strike="noStrike" baseline="0" dirty="0"/>
              <a:t> от </a:t>
            </a:r>
            <a:r>
              <a:rPr lang="ru-RU" sz="2400" b="0" i="0" u="none" strike="noStrike" baseline="0" dirty="0" err="1"/>
              <a:t>мерни</a:t>
            </a:r>
            <a:r>
              <a:rPr lang="ru-RU" sz="2400" b="0" i="0" u="none" strike="noStrike" baseline="0" dirty="0"/>
              <a:t> </a:t>
            </a:r>
            <a:r>
              <a:rPr lang="ru-RU" sz="2400" b="0" i="0" u="none" strike="noStrike" baseline="0" dirty="0" err="1"/>
              <a:t>единици</a:t>
            </a:r>
            <a:r>
              <a:rPr lang="ru-RU" sz="2400" b="0" i="0" u="none" strike="noStrike" baseline="0" dirty="0"/>
              <a:t> (</a:t>
            </a:r>
            <a:r>
              <a:rPr lang="ru-RU" sz="2400" b="0" i="0" u="none" strike="noStrike" baseline="0" dirty="0" err="1"/>
              <a:t>мащаб</a:t>
            </a:r>
            <a:r>
              <a:rPr lang="ru-RU" sz="2400" b="0" i="0" u="none" strike="noStrike" baseline="0" dirty="0"/>
              <a:t>)</a:t>
            </a:r>
          </a:p>
          <a:p>
            <a:endParaRPr lang="en-US" sz="2400" b="0" i="0" u="none" strike="noStrike" baseline="0" dirty="0"/>
          </a:p>
          <a:p>
            <a:pPr marL="0" indent="0">
              <a:buNone/>
            </a:pPr>
            <a:r>
              <a:rPr lang="bg-BG" sz="2400" dirty="0"/>
              <a:t>=&gt; Международна система единици</a:t>
            </a:r>
          </a:p>
          <a:p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1851006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924A1-4AE5-45C0-89F7-E489A9177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Размерност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79EBC4-02D0-419D-A292-A019083D866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bg-BG" dirty="0"/>
                  <a:t>Зависимостта на единиците за измерване на дадена величина от основните мерни единици в избрана система</a:t>
                </a:r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d>
                        </m:num>
                        <m:den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:endParaRPr lang="bg-BG" dirty="0"/>
              </a:p>
              <a:p>
                <a:pPr marL="0" indent="0">
                  <a:buNone/>
                </a:pPr>
                <a:r>
                  <a:rPr lang="bg-BG" dirty="0"/>
                  <a:t>Или независимо от системата</a:t>
                </a:r>
              </a:p>
              <a:p>
                <a:pPr marL="0" indent="0">
                  <a:buNone/>
                </a:pPr>
                <a:endParaRPr lang="bg-BG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.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:endParaRPr lang="bg-B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79EBC4-02D0-419D-A292-A019083D866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3081"/>
                </a:stretch>
              </a:blipFill>
            </p:spPr>
            <p:txBody>
              <a:bodyPr/>
              <a:lstStyle/>
              <a:p>
                <a:r>
                  <a:rPr lang="bg-B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2800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24CE9-712B-468C-8572-2ED054EEC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323614"/>
            <a:ext cx="11353800" cy="1325563"/>
          </a:xfrm>
        </p:spPr>
        <p:txBody>
          <a:bodyPr/>
          <a:lstStyle/>
          <a:p>
            <a:r>
              <a:rPr lang="bg-BG" dirty="0"/>
              <a:t>Етапи при прилагане на математичен модел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339F966-D3DA-4B96-A0F0-58532E3C6D4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5643" y="719847"/>
                <a:ext cx="11807757" cy="6040876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r>
                  <a:rPr lang="en-US" dirty="0"/>
                  <a:t>1. </a:t>
                </a:r>
                <a:r>
                  <a:rPr lang="bg-BG" dirty="0"/>
                  <a:t>Намиране на подходящ математичен модел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bg-BG" sz="2800" dirty="0"/>
              </a:p>
              <a:p>
                <a:pPr marL="0" indent="0">
                  <a:buNone/>
                </a:pPr>
                <a:r>
                  <a:rPr lang="en-US" dirty="0"/>
                  <a:t>2. </a:t>
                </a:r>
                <a:r>
                  <a:rPr lang="bg-BG" dirty="0"/>
                  <a:t>Анализ на размерностите и проверяване на равенство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den>
                              </m:f>
                            </m:e>
                          </m:d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</m:d>
                            </m:e>
                          </m:d>
                        </m:num>
                        <m:den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bg-BG" dirty="0"/>
              </a:p>
              <a:p>
                <a:pPr marL="0" indent="0">
                  <a:buNone/>
                </a:pPr>
                <a:r>
                  <a:rPr lang="en-US" dirty="0"/>
                  <a:t>3. </a:t>
                </a:r>
                <a:r>
                  <a:rPr lang="bg-BG" dirty="0"/>
                  <a:t>Намиране на достоверни данни от измервания</a:t>
                </a:r>
                <a:r>
                  <a:rPr lang="en-US" dirty="0"/>
                  <a:t> </a:t>
                </a:r>
                <a:r>
                  <a:rPr lang="bg-BG" dirty="0"/>
                  <a:t>на физически величини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7.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𝑐𝑎𝑙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=20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℃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293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℃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273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𝑐𝑚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=0.1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</m:oMath>
                  </m:oMathPara>
                </a14:m>
                <a:endParaRPr lang="bg-BG" dirty="0"/>
              </a:p>
              <a:p>
                <a:pPr marL="0" indent="0">
                  <a:buNone/>
                </a:pPr>
                <a:r>
                  <a:rPr lang="en-US" dirty="0"/>
                  <a:t>4. </a:t>
                </a:r>
                <a:r>
                  <a:rPr lang="bg-BG" dirty="0"/>
                  <a:t>Преобразуване на размерностите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1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3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=7.</m:t>
                      </m:r>
                      <m:sSup>
                        <m:sSupPr>
                          <m:ctrlPr>
                            <a:rPr lang="en-US" sz="3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3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sz="31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31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1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𝑐𝑎𝑙</m:t>
                              </m:r>
                            </m:num>
                            <m:den>
                              <m:r>
                                <a:rPr lang="en-US" sz="31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31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31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31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31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</m:den>
                          </m:f>
                        </m:e>
                      </m:d>
                      <m:r>
                        <a:rPr lang="en-US" sz="3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3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3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4.184 </m:t>
                              </m:r>
                              <m:r>
                                <a:rPr lang="en-US" sz="3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𝐽</m:t>
                              </m:r>
                            </m:num>
                            <m:den>
                              <m:r>
                                <a:rPr lang="en-US" sz="3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𝑐𝑎𝑙</m:t>
                              </m:r>
                            </m:den>
                          </m:f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3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3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num>
                            <m:den>
                              <m:f>
                                <m:fPr>
                                  <m:ctrlPr>
                                    <a:rPr lang="en-US" sz="31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31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𝐽</m:t>
                                  </m:r>
                                </m:num>
                                <m:den>
                                  <m:r>
                                    <a:rPr lang="en-US" sz="31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</m:den>
                          </m:f>
                        </m:e>
                      </m:d>
                      <m:r>
                        <a:rPr lang="en-US" sz="3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3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3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sSup>
                        <m:sSupPr>
                          <m:ctrlPr>
                            <a:rPr lang="en-US" sz="3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3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sz="31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31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1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num>
                            <m:den>
                              <m:r>
                                <a:rPr lang="en-US" sz="31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31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31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bg-BG" sz="3100" dirty="0"/>
              </a:p>
              <a:p>
                <a:pPr marL="0" indent="0">
                  <a:buNone/>
                </a:pPr>
                <a:r>
                  <a:rPr lang="en-US" dirty="0"/>
                  <a:t>5. </a:t>
                </a:r>
                <a:r>
                  <a:rPr lang="bg-BG" dirty="0"/>
                  <a:t>Изчисление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3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3.</m:t>
                          </m:r>
                          <m:sSup>
                            <m:sSupPr>
                              <m:ctrlPr>
                                <a:rPr lang="en-US" sz="3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3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  <m:d>
                            <m:dPr>
                              <m:begChr m:val="["/>
                              <m:endChr m:val="]"/>
                              <m:ctrlPr>
                                <a:rPr lang="en-US" sz="3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3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3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𝑊</m:t>
                                  </m:r>
                                </m:num>
                                <m:den>
                                  <m:r>
                                    <a:rPr lang="en-US" sz="3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sz="3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sz="3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den>
                              </m:f>
                            </m:e>
                          </m:d>
                          <m:r>
                            <a:rPr lang="en-US" sz="3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.10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3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3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sz="3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3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(2</m:t>
                          </m:r>
                          <m:r>
                            <a:rPr lang="en-US" sz="3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93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3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</m:e>
                          </m:d>
                          <m:r>
                            <a:rPr lang="en-US" sz="3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273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3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</m:e>
                          </m:d>
                          <m:r>
                            <a:rPr lang="en-US" sz="3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3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0.1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3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</m:d>
                        </m:den>
                      </m:f>
                      <m:r>
                        <a:rPr lang="en-US" sz="3400" b="0" i="1" smtClean="0">
                          <a:latin typeface="Cambria Math" panose="02040503050406030204" pitchFamily="18" charset="0"/>
                        </a:rPr>
                        <m:t>=60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3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4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d>
                    </m:oMath>
                  </m:oMathPara>
                </a14:m>
                <a:endParaRPr lang="bg-BG" sz="3400" dirty="0"/>
              </a:p>
              <a:p>
                <a:pPr marL="0" indent="0">
                  <a:buNone/>
                </a:pPr>
                <a:endParaRPr lang="bg-BG" dirty="0"/>
              </a:p>
              <a:p>
                <a:endParaRPr lang="bg-B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339F966-D3DA-4B96-A0F0-58532E3C6D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5643" y="719847"/>
                <a:ext cx="11807757" cy="6040876"/>
              </a:xfrm>
              <a:blipFill>
                <a:blip r:embed="rId2"/>
                <a:stretch>
                  <a:fillRect l="-568" t="-1816"/>
                </a:stretch>
              </a:blipFill>
            </p:spPr>
            <p:txBody>
              <a:bodyPr/>
              <a:lstStyle/>
              <a:p>
                <a:r>
                  <a:rPr lang="bg-B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>
          <a:xfrm flipV="1">
            <a:off x="6722694" y="4231819"/>
            <a:ext cx="267854" cy="33034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6340769" y="3864268"/>
            <a:ext cx="185710" cy="2558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5912849" y="4222294"/>
            <a:ext cx="267854" cy="330345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4692015" y="3888362"/>
            <a:ext cx="267854" cy="330345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4385249" y="4326199"/>
            <a:ext cx="267854" cy="330345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728935" y="4538624"/>
            <a:ext cx="267854" cy="330345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0098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6E34F-AF5E-4B22-830B-5482B21AD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Проверяване на равенство на размерности с помощта на </a:t>
            </a:r>
            <a:r>
              <a:rPr lang="en-US" dirty="0" err="1"/>
              <a:t>Matlab</a:t>
            </a:r>
            <a:endParaRPr lang="bg-B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77FB03C-B8A8-48F0-8EFA-0F8F8E18091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sz="1800" b="0" i="0" u="none" strike="noStrike" baseline="0" dirty="0">
                  <a:solidFill>
                    <a:srgbClr val="000000"/>
                  </a:solidFill>
                  <a:latin typeface="Courier New" panose="02070309020205020404" pitchFamily="49" charset="0"/>
                </a:endParaRPr>
              </a:p>
              <a:p>
                <a:pPr marL="0" indent="0">
                  <a:buNone/>
                </a:pPr>
                <a:r>
                  <a:rPr lang="en-US" sz="1800" b="0" i="0" u="none" strike="noStrike" baseline="0" dirty="0">
                    <a:solidFill>
                      <a:srgbClr val="000000"/>
                    </a:solidFill>
                    <a:latin typeface="Courier New" panose="02070309020205020404" pitchFamily="49" charset="0"/>
                  </a:rPr>
                  <a:t>u = </a:t>
                </a:r>
                <a:r>
                  <a:rPr lang="en-US" sz="1800" b="0" i="0" u="none" strike="noStrike" baseline="0" dirty="0" err="1">
                    <a:solidFill>
                      <a:srgbClr val="000000"/>
                    </a:solidFill>
                    <a:latin typeface="Courier New" panose="02070309020205020404" pitchFamily="49" charset="0"/>
                  </a:rPr>
                  <a:t>symunit</a:t>
                </a:r>
                <a:r>
                  <a:rPr lang="en-US" sz="1800" b="0" i="0" u="none" strike="noStrike" baseline="0" dirty="0">
                    <a:solidFill>
                      <a:srgbClr val="000000"/>
                    </a:solidFill>
                    <a:latin typeface="Courier New" panose="02070309020205020404" pitchFamily="49" charset="0"/>
                  </a:rPr>
                  <a:t>;</a:t>
                </a:r>
              </a:p>
              <a:p>
                <a:pPr marL="0" indent="0">
                  <a:buNone/>
                </a:pPr>
                <a:r>
                  <a:rPr lang="en-US" sz="1800" b="0" i="0" u="none" strike="noStrike" baseline="0" dirty="0" err="1">
                    <a:solidFill>
                      <a:srgbClr val="000000"/>
                    </a:solidFill>
                    <a:latin typeface="Courier New" panose="02070309020205020404" pitchFamily="49" charset="0"/>
                  </a:rPr>
                  <a:t>syms</a:t>
                </a:r>
                <a:r>
                  <a:rPr lang="en-US" sz="1800" b="0" i="0" u="none" strike="noStrike" baseline="0" dirty="0">
                    <a:solidFill>
                      <a:srgbClr val="000000"/>
                    </a:solidFill>
                    <a:latin typeface="Courier New" panose="02070309020205020404" pitchFamily="49" charset="0"/>
                  </a:rPr>
                  <a:t> </a:t>
                </a:r>
                <a:r>
                  <a:rPr lang="en-US" sz="1800" b="0" i="0" u="none" strike="noStrike" baseline="0" dirty="0">
                    <a:solidFill>
                      <a:srgbClr val="A020F0"/>
                    </a:solidFill>
                    <a:latin typeface="Courier New" panose="02070309020205020404" pitchFamily="49" charset="0"/>
                  </a:rPr>
                  <a:t>v</a:t>
                </a:r>
                <a:r>
                  <a:rPr lang="en-US" sz="1800" b="0" i="0" u="none" strike="noStrike" baseline="0" dirty="0">
                    <a:solidFill>
                      <a:srgbClr val="000000"/>
                    </a:solidFill>
                    <a:latin typeface="Courier New" panose="02070309020205020404" pitchFamily="49" charset="0"/>
                  </a:rPr>
                  <a:t> </a:t>
                </a:r>
                <a:r>
                  <a:rPr lang="en-US" sz="1800" b="0" i="0" u="none" strike="noStrike" baseline="0" dirty="0">
                    <a:solidFill>
                      <a:srgbClr val="A020F0"/>
                    </a:solidFill>
                    <a:latin typeface="Courier New" panose="02070309020205020404" pitchFamily="49" charset="0"/>
                  </a:rPr>
                  <a:t>a</a:t>
                </a:r>
                <a:r>
                  <a:rPr lang="en-US" sz="1800" b="0" i="0" u="none" strike="noStrike" baseline="0" dirty="0">
                    <a:solidFill>
                      <a:srgbClr val="000000"/>
                    </a:solidFill>
                    <a:latin typeface="Courier New" panose="02070309020205020404" pitchFamily="49" charset="0"/>
                  </a:rPr>
                  <a:t> </a:t>
                </a:r>
                <a:r>
                  <a:rPr lang="en-US" sz="1800" b="0" i="0" u="none" strike="noStrike" baseline="0" dirty="0">
                    <a:solidFill>
                      <a:srgbClr val="A020F0"/>
                    </a:solidFill>
                    <a:latin typeface="Courier New" panose="02070309020205020404" pitchFamily="49" charset="0"/>
                  </a:rPr>
                  <a:t>S</a:t>
                </a:r>
                <a:r>
                  <a:rPr lang="en-US" sz="1800" b="0" i="0" u="none" strike="noStrike" baseline="0" dirty="0">
                    <a:solidFill>
                      <a:srgbClr val="000000"/>
                    </a:solidFill>
                    <a:latin typeface="Courier New" panose="02070309020205020404" pitchFamily="49" charset="0"/>
                  </a:rPr>
                  <a:t> </a:t>
                </a:r>
                <a:r>
                  <a:rPr lang="en-US" sz="1800" b="0" i="0" u="none" strike="noStrike" baseline="0" dirty="0">
                    <a:solidFill>
                      <a:srgbClr val="A020F0"/>
                    </a:solidFill>
                    <a:latin typeface="Courier New" panose="02070309020205020404" pitchFamily="49" charset="0"/>
                  </a:rPr>
                  <a:t>t</a:t>
                </a:r>
                <a:r>
                  <a:rPr lang="en-US" sz="1800" b="0" i="0" u="none" strike="noStrike" baseline="0" dirty="0">
                    <a:solidFill>
                      <a:srgbClr val="000000"/>
                    </a:solidFill>
                    <a:latin typeface="Courier New" panose="02070309020205020404" pitchFamily="49" charset="0"/>
                  </a:rPr>
                  <a:t>;</a:t>
                </a:r>
              </a:p>
              <a:p>
                <a:pPr marL="0" indent="0">
                  <a:buNone/>
                </a:pPr>
                <a:r>
                  <a:rPr lang="en-US" sz="1800" b="0" i="0" u="none" strike="noStrike" baseline="0" dirty="0" err="1">
                    <a:solidFill>
                      <a:srgbClr val="000000"/>
                    </a:solidFill>
                    <a:latin typeface="Courier New" panose="02070309020205020404" pitchFamily="49" charset="0"/>
                  </a:rPr>
                  <a:t>eqn</a:t>
                </a:r>
                <a:r>
                  <a:rPr lang="en-US" sz="1800" b="0" i="0" u="none" strike="noStrike" baseline="0" dirty="0">
                    <a:solidFill>
                      <a:srgbClr val="000000"/>
                    </a:solidFill>
                    <a:latin typeface="Courier New" panose="02070309020205020404" pitchFamily="49" charset="0"/>
                  </a:rPr>
                  <a:t> = S*</a:t>
                </a:r>
                <a:r>
                  <a:rPr lang="en-US" sz="1800" b="0" i="0" u="none" strike="noStrike" baseline="0" dirty="0" err="1">
                    <a:solidFill>
                      <a:srgbClr val="000000"/>
                    </a:solidFill>
                    <a:latin typeface="Courier New" panose="02070309020205020404" pitchFamily="49" charset="0"/>
                  </a:rPr>
                  <a:t>u.m</a:t>
                </a:r>
                <a:r>
                  <a:rPr lang="en-US" sz="1800" b="0" i="0" u="none" strike="noStrike" baseline="0" dirty="0">
                    <a:solidFill>
                      <a:srgbClr val="000000"/>
                    </a:solidFill>
                    <a:latin typeface="Courier New" panose="02070309020205020404" pitchFamily="49" charset="0"/>
                  </a:rPr>
                  <a:t> == v*</a:t>
                </a:r>
                <a:r>
                  <a:rPr lang="en-US" sz="1800" b="0" i="0" u="none" strike="noStrike" baseline="0" dirty="0" err="1">
                    <a:solidFill>
                      <a:srgbClr val="000000"/>
                    </a:solidFill>
                    <a:latin typeface="Courier New" panose="02070309020205020404" pitchFamily="49" charset="0"/>
                  </a:rPr>
                  <a:t>u.m</a:t>
                </a:r>
                <a:r>
                  <a:rPr lang="en-US" sz="1800" b="0" i="0" u="none" strike="noStrike" baseline="0" dirty="0">
                    <a:solidFill>
                      <a:srgbClr val="000000"/>
                    </a:solidFill>
                    <a:latin typeface="Courier New" panose="02070309020205020404" pitchFamily="49" charset="0"/>
                  </a:rPr>
                  <a:t>/</a:t>
                </a:r>
                <a:r>
                  <a:rPr lang="en-US" sz="1800" b="0" i="0" u="none" strike="noStrike" baseline="0" dirty="0" err="1">
                    <a:solidFill>
                      <a:srgbClr val="000000"/>
                    </a:solidFill>
                    <a:latin typeface="Courier New" panose="02070309020205020404" pitchFamily="49" charset="0"/>
                  </a:rPr>
                  <a:t>u.s</a:t>
                </a:r>
                <a:r>
                  <a:rPr lang="en-US" sz="1800" b="0" i="0" u="none" strike="noStrike" baseline="0" dirty="0">
                    <a:solidFill>
                      <a:srgbClr val="000000"/>
                    </a:solidFill>
                    <a:latin typeface="Courier New" panose="02070309020205020404" pitchFamily="49" charset="0"/>
                  </a:rPr>
                  <a:t> * t*</a:t>
                </a:r>
                <a:r>
                  <a:rPr lang="en-US" sz="1800" b="0" i="0" u="none" strike="noStrike" baseline="0" dirty="0" err="1">
                    <a:solidFill>
                      <a:srgbClr val="000000"/>
                    </a:solidFill>
                    <a:latin typeface="Courier New" panose="02070309020205020404" pitchFamily="49" charset="0"/>
                  </a:rPr>
                  <a:t>u.s</a:t>
                </a:r>
                <a:r>
                  <a:rPr lang="en-US" sz="1800" b="0" i="0" u="none" strike="noStrike" baseline="0" dirty="0">
                    <a:solidFill>
                      <a:srgbClr val="000000"/>
                    </a:solidFill>
                    <a:latin typeface="Courier New" panose="02070309020205020404" pitchFamily="49" charset="0"/>
                  </a:rPr>
                  <a:t> + a*</a:t>
                </a:r>
                <a:r>
                  <a:rPr lang="en-US" sz="1800" b="0" i="0" u="none" strike="noStrike" baseline="0" dirty="0" err="1">
                    <a:solidFill>
                      <a:srgbClr val="000000"/>
                    </a:solidFill>
                    <a:latin typeface="Courier New" panose="02070309020205020404" pitchFamily="49" charset="0"/>
                  </a:rPr>
                  <a:t>u.m</a:t>
                </a:r>
                <a:r>
                  <a:rPr lang="en-US" sz="1800" b="0" i="0" u="none" strike="noStrike" baseline="0" dirty="0">
                    <a:solidFill>
                      <a:srgbClr val="000000"/>
                    </a:solidFill>
                    <a:latin typeface="Courier New" panose="02070309020205020404" pitchFamily="49" charset="0"/>
                  </a:rPr>
                  <a:t>/u.s^2 * (t*</a:t>
                </a:r>
                <a:r>
                  <a:rPr lang="en-US" sz="1800" b="0" i="0" u="none" strike="noStrike" baseline="0" dirty="0" err="1">
                    <a:solidFill>
                      <a:srgbClr val="000000"/>
                    </a:solidFill>
                    <a:latin typeface="Courier New" panose="02070309020205020404" pitchFamily="49" charset="0"/>
                  </a:rPr>
                  <a:t>u.s</a:t>
                </a:r>
                <a:r>
                  <a:rPr lang="en-US" sz="1800" b="0" i="0" u="none" strike="noStrike" baseline="0" dirty="0">
                    <a:solidFill>
                      <a:srgbClr val="000000"/>
                    </a:solidFill>
                    <a:latin typeface="Courier New" panose="02070309020205020404" pitchFamily="49" charset="0"/>
                  </a:rPr>
                  <a:t>)^2</a:t>
                </a:r>
              </a:p>
              <a:p>
                <a:pPr marL="0" indent="0">
                  <a:buNone/>
                </a:pPr>
                <a:r>
                  <a:rPr lang="en-US" sz="1800" b="0" i="0" u="none" strike="noStrike" baseline="0" dirty="0">
                    <a:solidFill>
                      <a:srgbClr val="000000"/>
                    </a:solidFill>
                    <a:latin typeface="Courier New" panose="02070309020205020404" pitchFamily="49" charset="0"/>
                  </a:rPr>
                  <a:t>consistent = </a:t>
                </a:r>
                <a:r>
                  <a:rPr lang="en-US" sz="1800" b="0" i="0" u="none" strike="noStrike" baseline="0" dirty="0" err="1">
                    <a:solidFill>
                      <a:srgbClr val="000000"/>
                    </a:solidFill>
                    <a:latin typeface="Courier New" panose="02070309020205020404" pitchFamily="49" charset="0"/>
                  </a:rPr>
                  <a:t>checkUnits</a:t>
                </a:r>
                <a:r>
                  <a:rPr lang="en-US" sz="1800" b="0" i="0" u="none" strike="noStrike" baseline="0" dirty="0">
                    <a:solidFill>
                      <a:srgbClr val="000000"/>
                    </a:solidFill>
                    <a:latin typeface="Courier New" panose="02070309020205020404" pitchFamily="49" charset="0"/>
                  </a:rPr>
                  <a:t>(</a:t>
                </a:r>
                <a:r>
                  <a:rPr lang="en-US" sz="1800" b="0" i="0" u="none" strike="noStrike" baseline="0" dirty="0" err="1">
                    <a:solidFill>
                      <a:srgbClr val="000000"/>
                    </a:solidFill>
                    <a:latin typeface="Courier New" panose="02070309020205020404" pitchFamily="49" charset="0"/>
                  </a:rPr>
                  <a:t>eqn</a:t>
                </a:r>
                <a:r>
                  <a:rPr lang="en-US" sz="1800" b="0" i="0" u="none" strike="noStrike" baseline="0" dirty="0">
                    <a:solidFill>
                      <a:srgbClr val="000000"/>
                    </a:solidFill>
                    <a:latin typeface="Courier New" panose="02070309020205020404" pitchFamily="49" charset="0"/>
                  </a:rPr>
                  <a:t>,</a:t>
                </a:r>
                <a:r>
                  <a:rPr lang="en-US" sz="1800" b="0" i="0" u="none" strike="noStrike" baseline="0" dirty="0">
                    <a:solidFill>
                      <a:srgbClr val="A020F0"/>
                    </a:solidFill>
                    <a:latin typeface="Courier New" panose="02070309020205020404" pitchFamily="49" charset="0"/>
                  </a:rPr>
                  <a:t>'Compatible’</a:t>
                </a:r>
                <a:r>
                  <a:rPr lang="en-US" sz="1800" b="0" i="0" u="none" strike="noStrike" baseline="0" dirty="0">
                    <a:solidFill>
                      <a:srgbClr val="000000"/>
                    </a:solidFill>
                    <a:latin typeface="Courier New" panose="02070309020205020404" pitchFamily="49" charset="0"/>
                  </a:rPr>
                  <a:t>)</a:t>
                </a:r>
              </a:p>
              <a:p>
                <a:pPr marL="0" indent="0">
                  <a:buNone/>
                </a:pPr>
                <a:endParaRPr lang="fr-FR" dirty="0"/>
              </a:p>
              <a:p>
                <a:pPr marL="0" indent="0">
                  <a:buNone/>
                </a:pPr>
                <a:r>
                  <a:rPr lang="fr-FR" sz="2000" dirty="0"/>
                  <a:t>&gt;&gt; </a:t>
                </a:r>
                <a:r>
                  <a:rPr lang="fr-FR" sz="2000" dirty="0" err="1"/>
                  <a:t>eqn</a:t>
                </a:r>
                <a:r>
                  <a:rPr lang="fr-FR" sz="2000" dirty="0"/>
                  <a:t> = S*[m] == a*t^2*[m] + v*t*[m]</a:t>
                </a:r>
              </a:p>
              <a:p>
                <a:pPr marL="0" indent="0">
                  <a:buNone/>
                </a:pPr>
                <a:r>
                  <a:rPr lang="en-US" sz="2000" dirty="0"/>
                  <a:t>&gt;&gt; </a:t>
                </a:r>
                <a:r>
                  <a:rPr lang="en-US" sz="2000" b="1" dirty="0"/>
                  <a:t>consistent = 1</a:t>
                </a:r>
                <a:endParaRPr lang="bg-BG" sz="2000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77FB03C-B8A8-48F0-8EFA-0F8F8E18091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38"/>
                </a:stretch>
              </a:blipFill>
            </p:spPr>
            <p:txBody>
              <a:bodyPr/>
              <a:lstStyle/>
              <a:p>
                <a:r>
                  <a:rPr lang="bg-B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2329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E4366-AF93-4E01-BB22-5315D3BB2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Необходими умения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0317DC-F171-4C6F-8250-63E9F93C45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00391" y="1527243"/>
                <a:ext cx="11031166" cy="4649720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bg-BG" dirty="0"/>
                  <a:t>Познаване на основните физични величини и десетични представки (кило, мега, мили, </a:t>
                </a:r>
                <a:r>
                  <a:rPr lang="bg-BG" dirty="0" err="1"/>
                  <a:t>микро</a:t>
                </a:r>
                <a:r>
                  <a:rPr lang="bg-BG" dirty="0"/>
                  <a:t>)</a:t>
                </a:r>
              </a:p>
              <a:p>
                <a:r>
                  <a:rPr lang="bg-BG" dirty="0"/>
                  <a:t>Аритметични операции за работа с физични величини</a:t>
                </a:r>
                <a:r>
                  <a:rPr lang="en-US" dirty="0"/>
                  <a:t>. </a:t>
                </a:r>
                <a:r>
                  <a:rPr lang="bg-BG" dirty="0"/>
                  <a:t>Събиране, изваждане, умножение, деление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39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9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d>
                      <m:r>
                        <a:rPr lang="en-US" sz="3900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3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["/>
                              <m:endChr m:val="]"/>
                              <m:ctrlPr>
                                <a:rPr lang="en-US" sz="39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39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3900" i="1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num>
                                <m:den>
                                  <m:r>
                                    <a:rPr lang="en-US" sz="39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sz="3900" i="1"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sz="3900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den>
                              </m:f>
                            </m:e>
                          </m:d>
                          <m:d>
                            <m:dPr>
                              <m:begChr m:val="["/>
                              <m:endChr m:val="]"/>
                              <m:ctrlPr>
                                <a:rPr lang="en-US" sz="39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39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9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sz="39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d>
                            <m:dPr>
                              <m:ctrlPr>
                                <a:rPr lang="en-US" sz="39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39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900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</m:d>
                              <m:r>
                                <a:rPr lang="en-US" sz="39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39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900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</m:d>
                            </m:e>
                          </m:d>
                        </m:num>
                        <m:den>
                          <m:d>
                            <m:dPr>
                              <m:begChr m:val="["/>
                              <m:endChr m:val="]"/>
                              <m:ctrlPr>
                                <a:rPr lang="en-US" sz="39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9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3900" dirty="0"/>
              </a:p>
              <a:p>
                <a:r>
                  <a:rPr lang="bg-BG" dirty="0"/>
                  <a:t>Преобразуване на размерност</a:t>
                </a:r>
              </a:p>
              <a:p>
                <a:r>
                  <a:rPr lang="bg-BG" dirty="0"/>
                  <a:t>Разбиране на физическия смисъл на измервателната единица</a:t>
                </a:r>
                <a:r>
                  <a:rPr lang="en-US" dirty="0"/>
                  <a:t>, </a:t>
                </a:r>
                <a:r>
                  <a:rPr lang="bg-BG" dirty="0"/>
                  <a:t>ако има такъв</a:t>
                </a:r>
              </a:p>
              <a:p>
                <a:r>
                  <a:rPr lang="bg-BG" dirty="0"/>
                  <a:t>Проверяване на уравнение за </a:t>
                </a:r>
                <a:r>
                  <a:rPr lang="bg-BG" dirty="0" err="1"/>
                  <a:t>съответсвие</a:t>
                </a:r>
                <a:r>
                  <a:rPr lang="bg-BG" dirty="0"/>
                  <a:t> на мерните единици</a:t>
                </a:r>
              </a:p>
              <a:p>
                <a:r>
                  <a:rPr lang="bg-BG" dirty="0"/>
                  <a:t>Извеждане на зависимост</a:t>
                </a:r>
              </a:p>
              <a:p>
                <a:r>
                  <a:rPr lang="bg-BG" dirty="0"/>
                  <a:t>Размерностите се проверяват се на всеки етап от решаване на уравнение</a:t>
                </a:r>
              </a:p>
              <a:p>
                <a:pPr lvl="1"/>
                <a:endParaRPr lang="bg-B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0317DC-F171-4C6F-8250-63E9F93C45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00391" y="1527243"/>
                <a:ext cx="11031166" cy="4649720"/>
              </a:xfrm>
              <a:blipFill>
                <a:blip r:embed="rId2"/>
                <a:stretch>
                  <a:fillRect l="-663" t="-2756"/>
                </a:stretch>
              </a:blipFill>
            </p:spPr>
            <p:txBody>
              <a:bodyPr/>
              <a:lstStyle/>
              <a:p>
                <a:r>
                  <a:rPr lang="bg-B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>
          <a:xfrm flipV="1">
            <a:off x="6518413" y="3842718"/>
            <a:ext cx="267854" cy="33034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6311585" y="3047141"/>
            <a:ext cx="185710" cy="2558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5996240" y="3142964"/>
            <a:ext cx="267854" cy="330345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4915752" y="3343613"/>
            <a:ext cx="267854" cy="330345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5325005" y="3332434"/>
            <a:ext cx="267854" cy="330345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913760" y="3147562"/>
            <a:ext cx="267854" cy="330345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7922095" y="3137833"/>
            <a:ext cx="267854" cy="330345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4696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6A684-3C93-4BF1-A638-9695D699A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Пример</a:t>
            </a:r>
            <a:r>
              <a:rPr lang="en-US" dirty="0"/>
              <a:t> 4</a:t>
            </a:r>
            <a:r>
              <a:rPr lang="bg-BG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877941-4D4C-4F40-BF67-F1F8AA447B5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</m:oMath>
                  </m:oMathPara>
                </a14:m>
                <a:endParaRPr lang="bg-BG" b="0" dirty="0"/>
              </a:p>
              <a:p>
                <a:pPr marL="0" indent="0" algn="ctr">
                  <a:buNone/>
                </a:pPr>
                <a:endParaRPr lang="bg-BG" b="0" dirty="0"/>
              </a:p>
              <a:p>
                <a:pPr marL="0" indent="0" algn="ctr">
                  <a:buNone/>
                </a:pPr>
                <a:endParaRPr lang="bg-BG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 algn="ctr">
                  <a:buNone/>
                </a:pPr>
                <a:endParaRPr lang="bg-B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877941-4D4C-4F40-BF67-F1F8AA447B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bg-B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1789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3DC84-6347-42FF-A2CF-34E433278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/>
              <a:t>Благодаря за вниманието!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9AE1E-AB3D-438B-846E-868DF0653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56149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1032</TotalTime>
  <Words>540</Words>
  <Application>Microsoft Office PowerPoint</Application>
  <PresentationFormat>Widescreen</PresentationFormat>
  <Paragraphs>85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Courier New</vt:lpstr>
      <vt:lpstr>Office Theme</vt:lpstr>
      <vt:lpstr>Анализ на размерностите – преподаване в средното училище</vt:lpstr>
      <vt:lpstr>Пример 1</vt:lpstr>
      <vt:lpstr>Пример 2</vt:lpstr>
      <vt:lpstr>Пример 3 – Топлинен поток. Загуба на топлина в помещение.</vt:lpstr>
      <vt:lpstr>PowerPoint Presentation</vt:lpstr>
      <vt:lpstr>Цел на приложния математически модел</vt:lpstr>
      <vt:lpstr>Основни мерни единици</vt:lpstr>
      <vt:lpstr>Размерност</vt:lpstr>
      <vt:lpstr>Етапи при прилагане на математичен модел</vt:lpstr>
      <vt:lpstr>Проверяване на равенство на размерности с помощта на Matlab</vt:lpstr>
      <vt:lpstr>Необходими умения</vt:lpstr>
      <vt:lpstr>Пример 4 </vt:lpstr>
      <vt:lpstr>Благодаря за вниманието!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Размерност</dc:title>
  <dc:creator>bird</dc:creator>
  <cp:lastModifiedBy>bird</cp:lastModifiedBy>
  <cp:revision>82</cp:revision>
  <dcterms:created xsi:type="dcterms:W3CDTF">2024-02-05T19:05:01Z</dcterms:created>
  <dcterms:modified xsi:type="dcterms:W3CDTF">2024-02-19T11:01:43Z</dcterms:modified>
</cp:coreProperties>
</file>