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79" r:id="rId7"/>
    <p:sldId id="261" r:id="rId8"/>
    <p:sldId id="262" r:id="rId9"/>
    <p:sldId id="263" r:id="rId10"/>
    <p:sldId id="264" r:id="rId11"/>
    <p:sldId id="265" r:id="rId12"/>
    <p:sldId id="269" r:id="rId13"/>
    <p:sldId id="276" r:id="rId14"/>
    <p:sldId id="278" r:id="rId15"/>
    <p:sldId id="275" r:id="rId16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24" autoAdjust="0"/>
  </p:normalViewPr>
  <p:slideViewPr>
    <p:cSldViewPr>
      <p:cViewPr varScale="1">
        <p:scale>
          <a:sx n="79" d="100"/>
          <a:sy n="79" d="100"/>
        </p:scale>
        <p:origin x="-24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219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08A76B-A4D2-4676-AD5E-08CD2EAE938C}" type="datetimeFigureOut">
              <a:rPr lang="bg-BG" smtClean="0"/>
              <a:pPr/>
              <a:t>20.2.2014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C3F36C-6D67-49DA-AF8E-EB687A8451FD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71265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3F36C-6D67-49DA-AF8E-EB687A8451FD}" type="slidenum">
              <a:rPr lang="bg-BG" smtClean="0"/>
              <a:pPr/>
              <a:t>10</a:t>
            </a:fld>
            <a:endParaRPr lang="bg-B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C3F36C-6D67-49DA-AF8E-EB687A8451FD}" type="slidenum">
              <a:rPr lang="bg-BG" smtClean="0"/>
              <a:pPr/>
              <a:t>11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xmlns="" val="1808979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663C-A65A-4B08-AB50-7D80179F356A}" type="datetimeFigureOut">
              <a:rPr lang="bg-BG" smtClean="0"/>
              <a:pPr/>
              <a:t>20.2.2014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4150-AAD3-4873-A846-1ADE2694D25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663C-A65A-4B08-AB50-7D80179F356A}" type="datetimeFigureOut">
              <a:rPr lang="bg-BG" smtClean="0"/>
              <a:pPr/>
              <a:t>20.2.2014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4150-AAD3-4873-A846-1ADE2694D25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663C-A65A-4B08-AB50-7D80179F356A}" type="datetimeFigureOut">
              <a:rPr lang="bg-BG" smtClean="0"/>
              <a:pPr/>
              <a:t>20.2.2014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4150-AAD3-4873-A846-1ADE2694D25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663C-A65A-4B08-AB50-7D80179F356A}" type="datetimeFigureOut">
              <a:rPr lang="bg-BG" smtClean="0"/>
              <a:pPr/>
              <a:t>20.2.2014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4150-AAD3-4873-A846-1ADE2694D25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663C-A65A-4B08-AB50-7D80179F356A}" type="datetimeFigureOut">
              <a:rPr lang="bg-BG" smtClean="0"/>
              <a:pPr/>
              <a:t>20.2.2014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4150-AAD3-4873-A846-1ADE2694D25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663C-A65A-4B08-AB50-7D80179F356A}" type="datetimeFigureOut">
              <a:rPr lang="bg-BG" smtClean="0"/>
              <a:pPr/>
              <a:t>20.2.2014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4150-AAD3-4873-A846-1ADE2694D25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663C-A65A-4B08-AB50-7D80179F356A}" type="datetimeFigureOut">
              <a:rPr lang="bg-BG" smtClean="0"/>
              <a:pPr/>
              <a:t>20.2.2014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4150-AAD3-4873-A846-1ADE2694D25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663C-A65A-4B08-AB50-7D80179F356A}" type="datetimeFigureOut">
              <a:rPr lang="bg-BG" smtClean="0"/>
              <a:pPr/>
              <a:t>20.2.2014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4150-AAD3-4873-A846-1ADE2694D25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663C-A65A-4B08-AB50-7D80179F356A}" type="datetimeFigureOut">
              <a:rPr lang="bg-BG" smtClean="0"/>
              <a:pPr/>
              <a:t>20.2.2014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4150-AAD3-4873-A846-1ADE2694D25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663C-A65A-4B08-AB50-7D80179F356A}" type="datetimeFigureOut">
              <a:rPr lang="bg-BG" smtClean="0"/>
              <a:pPr/>
              <a:t>20.2.2014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4150-AAD3-4873-A846-1ADE2694D25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C663C-A65A-4B08-AB50-7D80179F356A}" type="datetimeFigureOut">
              <a:rPr lang="bg-BG" smtClean="0"/>
              <a:pPr/>
              <a:t>20.2.2014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E4150-AAD3-4873-A846-1ADE2694D252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C663C-A65A-4B08-AB50-7D80179F356A}" type="datetimeFigureOut">
              <a:rPr lang="bg-BG" smtClean="0"/>
              <a:pPr/>
              <a:t>20.2.2014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E4150-AAD3-4873-A846-1ADE2694D252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cip@abv.b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zpitite.com/referats/387dc9f2.doc" TargetMode="External"/><Relationship Id="rId2" Type="http://schemas.openxmlformats.org/officeDocument/2006/relationships/hyperlink" Target="http://www.diuu.bg/ispisanie/broi24/24kt/24kt2.ht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84784"/>
            <a:ext cx="7772400" cy="2304256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МОТИВАЦИЯТА –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ПРЕДПОСТАВКА ЗА УСПЕХ В ДЕЙНОСТТА НА                         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КРЪЖОКА ПО ЛИНГВИСТИКА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89040"/>
            <a:ext cx="6400800" cy="2016224"/>
          </a:xfrm>
        </p:spPr>
        <p:txBody>
          <a:bodyPr>
            <a:normAutofit/>
          </a:bodyPr>
          <a:lstStyle/>
          <a:p>
            <a:r>
              <a:rPr lang="bg-BG" b="1" dirty="0">
                <a:solidFill>
                  <a:schemeClr val="tx1"/>
                </a:solidFill>
              </a:rPr>
              <a:t/>
            </a:r>
            <a:br>
              <a:rPr lang="bg-BG" b="1" dirty="0">
                <a:solidFill>
                  <a:schemeClr val="tx1"/>
                </a:solidFill>
              </a:rPr>
            </a:br>
            <a:r>
              <a:rPr lang="bg-BG" sz="2100" b="1" dirty="0" smtClean="0">
                <a:solidFill>
                  <a:schemeClr val="tx1"/>
                </a:solidFill>
              </a:rPr>
              <a:t/>
            </a:r>
            <a:br>
              <a:rPr lang="bg-BG" sz="2100" b="1" dirty="0" smtClean="0">
                <a:solidFill>
                  <a:schemeClr val="tx1"/>
                </a:solidFill>
              </a:rPr>
            </a:br>
            <a:r>
              <a:rPr lang="bg-BG" sz="2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bg-BG" sz="2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ЦВЕТАН ПАВЛОВ -</a:t>
            </a:r>
            <a:br>
              <a:rPr lang="bg-BG" sz="2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2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докторант в секция  ОМИ на ИМИ - БАН  </a:t>
            </a:r>
            <a:r>
              <a:rPr lang="en-US" sz="21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1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21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е-mail</a:t>
            </a:r>
            <a:r>
              <a:rPr lang="bg-BG" sz="2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bg-BG" sz="2100" b="1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cip@abv.bg</a:t>
            </a:r>
            <a:endParaRPr lang="bg-BG" sz="2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44463"/>
            <a:ext cx="7200799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971600" y="1340768"/>
            <a:ext cx="78488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ДИНАМИЧНА МАТЕМАТИКА В ОБРАЗОВАНИЕТО </a:t>
            </a:r>
            <a:r>
              <a:rPr lang="en-US" b="1" dirty="0" smtClean="0"/>
              <a:t> - </a:t>
            </a:r>
            <a:r>
              <a:rPr lang="ru-RU" b="1" dirty="0" smtClean="0"/>
              <a:t>15.02.2014</a:t>
            </a:r>
            <a:r>
              <a:rPr lang="en-US" b="1" dirty="0" smtClean="0"/>
              <a:t>, </a:t>
            </a:r>
            <a:r>
              <a:rPr lang="ru-RU" b="1" dirty="0" smtClean="0"/>
              <a:t>ИМИ-БАН</a:t>
            </a:r>
            <a:endParaRPr lang="ru-RU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8325544"/>
          </a:xfrm>
        </p:spPr>
        <p:txBody>
          <a:bodyPr>
            <a:normAutofit/>
          </a:bodyPr>
          <a:lstStyle/>
          <a:p>
            <a:r>
              <a:rPr lang="bg-BG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800" b="1" dirty="0" smtClean="0">
                <a:latin typeface="Times New Roman" pitchFamily="18" charset="0"/>
                <a:cs typeface="Times New Roman" pitchFamily="18" charset="0"/>
              </a:rPr>
              <a:t>Резюме: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bg-BG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800" b="1" dirty="0" smtClean="0"/>
              <a:t>Мотивацията</a:t>
            </a:r>
            <a:r>
              <a:rPr lang="bg-BG" sz="1800" dirty="0" smtClean="0"/>
              <a:t> е необходима за постигане на високи резултати в учението, за придобиване на добри способности в процеса на учене, защото без мотивация способността за учене рязко намалява. </a:t>
            </a:r>
            <a:br>
              <a:rPr lang="bg-BG" sz="1800" dirty="0" smtClean="0"/>
            </a:br>
            <a:r>
              <a:rPr lang="bg-BG" sz="1800" dirty="0" smtClean="0"/>
              <a:t>Мотивация в най-общ смисъл е това, което оказва влияние върху създаването и поддържането, избора и насоката, като цяло в човешкото поведение, и тя подтиква учащите да търсят, изискват, трансформират и използват знанията си. </a:t>
            </a:r>
            <a:br>
              <a:rPr lang="bg-BG" sz="1800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r>
              <a:rPr lang="bg-BG" sz="1800" dirty="0" smtClean="0"/>
              <a:t>Обучаем, който е </a:t>
            </a:r>
            <a:r>
              <a:rPr lang="bg-BG" sz="1800" b="1" dirty="0" smtClean="0"/>
              <a:t>вътрешно мотивиран</a:t>
            </a:r>
            <a:r>
              <a:rPr lang="bg-BG" sz="1800" dirty="0" smtClean="0"/>
              <a:t>, се заема с дадена дейност, заради самата нея и удоволствието, което тя му доставя, или удовлетворението от изпълнението ù. А в друг случай ученикът, който няма вътрешна мотивация се представя, за да получи възнаграждение или да избегне някакво външно наказание. </a:t>
            </a:r>
            <a:br>
              <a:rPr lang="bg-BG" sz="1800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r>
              <a:rPr lang="bg-BG" sz="1800" dirty="0" smtClean="0"/>
              <a:t>В настоящата работа се разглеждат методи и форми за повишаване на мотивацията на участниците в кръжока по математическа лингвистика, както и постигането на последващи успехи и резултати вследствие на изучаваната дисциплина.</a:t>
            </a:r>
            <a:br>
              <a:rPr lang="bg-BG" sz="1800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r>
              <a:rPr lang="bg-BG" sz="1800" b="1" dirty="0" smtClean="0"/>
              <a:t>Ключови думи:</a:t>
            </a:r>
            <a:r>
              <a:rPr lang="bg-BG" sz="1800" dirty="0" smtClean="0"/>
              <a:t> лингвистика, кръжок, обучение, мотив</a:t>
            </a:r>
          </a:p>
          <a:p>
            <a:r>
              <a:rPr lang="bg-BG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000" dirty="0">
                <a:latin typeface="Times New Roman" pitchFamily="18" charset="0"/>
                <a:cs typeface="Times New Roman" pitchFamily="18" charset="0"/>
              </a:rPr>
            </a:br>
            <a:endParaRPr lang="bg-BG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0"/>
            <a:ext cx="8435280" cy="7101408"/>
          </a:xfrm>
        </p:spPr>
        <p:txBody>
          <a:bodyPr>
            <a:noAutofit/>
          </a:bodyPr>
          <a:lstStyle/>
          <a:p>
            <a:pPr lvl="0"/>
            <a:r>
              <a:rPr lang="bg-BG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bg-BG" sz="1800" b="1" dirty="0" smtClean="0">
                <a:latin typeface="Times New Roman" pitchFamily="18" charset="0"/>
                <a:cs typeface="Times New Roman" pitchFamily="18" charset="0"/>
              </a:rPr>
              <a:t>Увод.</a:t>
            </a:r>
            <a:br>
              <a:rPr lang="bg-BG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Въпросът за мотивацията за учене в съвременното училище безусловно може да се нарече централен, защото се явява източник на дейността и изпълнява функции на подбуждане и смислообразуване.</a:t>
            </a:r>
          </a:p>
          <a:p>
            <a:pPr lvl="0"/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 Понеже в основата на мотивацията са потребностите и интересите на личността, то е напълно логичен е извода, че за да постигне  успехи ученикът е необходимо обучението за него да стане желан процес. </a:t>
            </a:r>
            <a:br>
              <a:rPr lang="bg-BG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В този контекст </a:t>
            </a:r>
            <a:r>
              <a:rPr lang="bg-BG" sz="1800" b="1" dirty="0" smtClean="0">
                <a:latin typeface="Times New Roman" pitchFamily="18" charset="0"/>
                <a:cs typeface="Times New Roman" pitchFamily="18" charset="0"/>
              </a:rPr>
              <a:t>мотивът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 се разглежда като насоченост на ученика към отделните страни на учебната работа, свързана с вътрешното му отношение към нея.</a:t>
            </a:r>
            <a:endParaRPr lang="bg-BG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0"/>
            <a:ext cx="8229600" cy="6984776"/>
          </a:xfrm>
        </p:spPr>
        <p:txBody>
          <a:bodyPr>
            <a:normAutofit/>
          </a:bodyPr>
          <a:lstStyle/>
          <a:p>
            <a:pPr lvl="0"/>
            <a:r>
              <a:rPr lang="bg-BG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bg-BG" sz="1800" b="1" dirty="0" smtClean="0">
                <a:latin typeface="Times New Roman" pitchFamily="18" charset="0"/>
                <a:cs typeface="Times New Roman" pitchFamily="18" charset="0"/>
              </a:rPr>
              <a:t>Изложение</a:t>
            </a:r>
            <a:br>
              <a:rPr lang="bg-BG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800" b="1" dirty="0" smtClean="0">
                <a:latin typeface="Times New Roman" pitchFamily="18" charset="0"/>
                <a:cs typeface="Times New Roman" pitchFamily="18" charset="0"/>
              </a:rPr>
              <a:t>1. Системата от мотиви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 за стимулиране на учебната дейност, </a:t>
            </a:r>
            <a:r>
              <a:rPr lang="bg-BG" sz="1800" b="1" dirty="0" smtClean="0">
                <a:latin typeface="Times New Roman" pitchFamily="18" charset="0"/>
                <a:cs typeface="Times New Roman" pitchFamily="18" charset="0"/>
              </a:rPr>
              <a:t>включва:</a:t>
            </a:r>
            <a:endParaRPr lang="bg-BG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bg-BG" sz="1800" b="1" dirty="0" smtClean="0">
                <a:latin typeface="Times New Roman" pitchFamily="18" charset="0"/>
                <a:cs typeface="Times New Roman" pitchFamily="18" charset="0"/>
              </a:rPr>
              <a:t>1.1 Познавателни потребности.</a:t>
            </a:r>
            <a:endParaRPr lang="bg-BG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bg-BG" sz="1800" b="1" dirty="0" smtClean="0">
                <a:latin typeface="Times New Roman" pitchFamily="18" charset="0"/>
                <a:cs typeface="Times New Roman" pitchFamily="18" charset="0"/>
              </a:rPr>
              <a:t>1.2. Цели.</a:t>
            </a:r>
            <a:endParaRPr lang="bg-BG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bg-BG" sz="1800" b="1" dirty="0" smtClean="0">
                <a:latin typeface="Times New Roman" pitchFamily="18" charset="0"/>
                <a:cs typeface="Times New Roman" pitchFamily="18" charset="0"/>
              </a:rPr>
              <a:t>1.3. Интереси.</a:t>
            </a:r>
            <a:endParaRPr lang="bg-BG" sz="1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bg-BG" sz="1800" b="1" dirty="0" smtClean="0">
                <a:latin typeface="Times New Roman" pitchFamily="18" charset="0"/>
                <a:cs typeface="Times New Roman" pitchFamily="18" charset="0"/>
              </a:rPr>
              <a:t>1.4. Стремежи.</a:t>
            </a:r>
            <a:endParaRPr lang="bg-BG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Посочената по-горе система от мотиви образува </a:t>
            </a:r>
            <a:r>
              <a:rPr lang="bg-BG" sz="1800" b="1" dirty="0" smtClean="0">
                <a:latin typeface="Times New Roman" pitchFamily="18" charset="0"/>
                <a:cs typeface="Times New Roman" pitchFamily="18" charset="0"/>
              </a:rPr>
              <a:t>учебна мотивация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, която се характеризира както с устойчивост, така и с динамичност. Доминиращите вътрешни мотиви определят устойчивостта на учебната мотивация и йерархията на нейната структура. Социалните мотиви обуславят постоянната динамика на подбудите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bg-BG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-27384"/>
            <a:ext cx="8229600" cy="68580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bg-BG" sz="29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bg-BG" sz="29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bg-BG" sz="2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9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bg-BG" sz="1900" b="1" dirty="0" smtClean="0">
                <a:latin typeface="Times New Roman" pitchFamily="18" charset="0"/>
                <a:cs typeface="Times New Roman" pitchFamily="18" charset="0"/>
              </a:rPr>
              <a:t>Характеристики на мотивацията за учене</a:t>
            </a:r>
            <a:endParaRPr lang="bg-BG" sz="19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bg-BG" sz="1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900" dirty="0" smtClean="0">
                <a:latin typeface="Times New Roman" pitchFamily="18" charset="0"/>
                <a:cs typeface="Times New Roman" pitchFamily="18" charset="0"/>
              </a:rPr>
              <a:t>А. К. Маркова 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1900" dirty="0" smtClean="0">
                <a:latin typeface="Times New Roman" pitchFamily="18" charset="0"/>
                <a:cs typeface="Times New Roman" pitchFamily="18" charset="0"/>
              </a:rPr>
              <a:t>определя две групи психологически характеристики (критерии) на </a:t>
            </a:r>
            <a:r>
              <a:rPr lang="bg-BG" sz="1900" b="1" dirty="0" smtClean="0">
                <a:latin typeface="Times New Roman" pitchFamily="18" charset="0"/>
                <a:cs typeface="Times New Roman" pitchFamily="18" charset="0"/>
              </a:rPr>
              <a:t>учебните мотиви: съдържателни и динамични.</a:t>
            </a:r>
            <a:endParaRPr lang="bg-BG" sz="19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bg-BG" sz="1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900" dirty="0" smtClean="0">
                <a:latin typeface="Times New Roman" pitchFamily="18" charset="0"/>
                <a:cs typeface="Times New Roman" pitchFamily="18" charset="0"/>
              </a:rPr>
              <a:t>Първата група мотивационни характеристики са свързани със съдържанието на учебната дейност на ученика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bg-BG" sz="1900" dirty="0" smtClean="0">
                <a:latin typeface="Times New Roman" pitchFamily="18" charset="0"/>
                <a:cs typeface="Times New Roman" pitchFamily="18" charset="0"/>
              </a:rPr>
              <a:t>втората група  характеризират формата, </a:t>
            </a:r>
            <a:r>
              <a:rPr lang="bg-BG" sz="1900" b="1" dirty="0" smtClean="0">
                <a:latin typeface="Times New Roman" pitchFamily="18" charset="0"/>
                <a:cs typeface="Times New Roman" pitchFamily="18" charset="0"/>
              </a:rPr>
              <a:t>динамиката на изразяване </a:t>
            </a:r>
            <a:r>
              <a:rPr lang="bg-BG" sz="1900" dirty="0" smtClean="0">
                <a:latin typeface="Times New Roman" pitchFamily="18" charset="0"/>
                <a:cs typeface="Times New Roman" pitchFamily="18" charset="0"/>
              </a:rPr>
              <a:t>на тези мотиви.</a:t>
            </a:r>
          </a:p>
          <a:p>
            <a:r>
              <a:rPr lang="bg-BG" sz="19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1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900" b="1" dirty="0" smtClean="0">
                <a:latin typeface="Times New Roman" pitchFamily="18" charset="0"/>
                <a:cs typeface="Times New Roman" pitchFamily="18" charset="0"/>
              </a:rPr>
              <a:t>От съдържателните характеристики </a:t>
            </a:r>
            <a:r>
              <a:rPr lang="bg-BG" sz="1900" dirty="0" smtClean="0">
                <a:latin typeface="Times New Roman" pitchFamily="18" charset="0"/>
                <a:cs typeface="Times New Roman" pitchFamily="18" charset="0"/>
              </a:rPr>
              <a:t>на мотивите най-важните за нас са:</a:t>
            </a:r>
          </a:p>
          <a:p>
            <a:pPr lvl="0"/>
            <a:r>
              <a:rPr lang="bg-BG" sz="1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900" dirty="0" smtClean="0">
                <a:latin typeface="Times New Roman" pitchFamily="18" charset="0"/>
                <a:cs typeface="Times New Roman" pitchFamily="18" charset="0"/>
              </a:rPr>
              <a:t>1. Степен на разпространение върху учението.</a:t>
            </a:r>
          </a:p>
          <a:p>
            <a:pPr lvl="0"/>
            <a:r>
              <a:rPr lang="bg-BG" sz="1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900" dirty="0" smtClean="0">
                <a:latin typeface="Times New Roman" pitchFamily="18" charset="0"/>
                <a:cs typeface="Times New Roman" pitchFamily="18" charset="0"/>
              </a:rPr>
              <a:t>2. Наличие на действеност на мотива т.е. неговото реално влияние върху дейността и поведението на ученика.</a:t>
            </a:r>
          </a:p>
          <a:p>
            <a:pPr lvl="0"/>
            <a:r>
              <a:rPr lang="bg-BG" sz="1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1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900" dirty="0" smtClean="0">
                <a:latin typeface="Times New Roman" pitchFamily="18" charset="0"/>
                <a:cs typeface="Times New Roman" pitchFamily="18" charset="0"/>
              </a:rPr>
              <a:t>3. Степен на разпространение на мотива върху учебната дейност.</a:t>
            </a:r>
          </a:p>
          <a:p>
            <a:pPr>
              <a:buNone/>
            </a:pPr>
            <a:r>
              <a:rPr lang="bg-BG" sz="1800" dirty="0" smtClean="0"/>
              <a:t> </a:t>
            </a:r>
          </a:p>
          <a:p>
            <a:pPr>
              <a:buNone/>
            </a:pP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>		</a:t>
            </a: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bg-BG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/>
              <a:t> 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bg-BG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От д</a:t>
            </a:r>
            <a:r>
              <a:rPr lang="bg-BG" sz="1800" b="1" dirty="0" smtClean="0">
                <a:latin typeface="Times New Roman" pitchFamily="18" charset="0"/>
                <a:cs typeface="Times New Roman" pitchFamily="18" charset="0"/>
              </a:rPr>
              <a:t>инамичните характеристики </a:t>
            </a: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на мотивите най-важна за нас е:</a:t>
            </a:r>
          </a:p>
          <a:p>
            <a:pPr lvl="0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1. Устойчивост. В литературата са описани три нива на устойчивост:</a:t>
            </a:r>
          </a:p>
          <a:p>
            <a:pPr lvl="0"/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а) ситуативен интерес се проявява в емоционално привлекателните ситуации и не оставя следа в структурата на личността;</a:t>
            </a:r>
          </a:p>
          <a:p>
            <a:pPr lvl="0"/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б) относително устойчив интерес към определен кръг учебни предмети и задачи;</a:t>
            </a:r>
          </a:p>
          <a:p>
            <a:pPr lvl="0"/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в) добра устойчивост, при която се осъществява учене, независимо от външните условия.</a:t>
            </a:r>
          </a:p>
          <a:p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1800" dirty="0" smtClean="0">
                <a:latin typeface="Times New Roman" pitchFamily="18" charset="0"/>
                <a:cs typeface="Times New Roman" pitchFamily="18" charset="0"/>
              </a:rPr>
              <a:t>Учебните мотиви се различават не само по съдържание, но и по степента на тяхната осъзнатост. Най-адекватно се осъзнават мотивите, свързани с близката перспектива на ученето. В много ситуации учебните мотиви остават замаскирани, т.е. не са външно изявени.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404664"/>
            <a:ext cx="33843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bg-BG" dirty="0"/>
          </a:p>
        </p:txBody>
      </p:sp>
      <p:sp>
        <p:nvSpPr>
          <p:cNvPr id="5" name="TextBox 4"/>
          <p:cNvSpPr txBox="1"/>
          <p:nvPr/>
        </p:nvSpPr>
        <p:spPr>
          <a:xfrm>
            <a:off x="4330904" y="1"/>
            <a:ext cx="47525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sz="1600" dirty="0"/>
          </a:p>
          <a:p>
            <a:endParaRPr lang="bg-BG" sz="1600" dirty="0"/>
          </a:p>
        </p:txBody>
      </p:sp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415409"/>
            <a:ext cx="9144000" cy="507831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3. Етапи на формиране на мотивацията за учене</a:t>
            </a:r>
            <a:endParaRPr lang="bg-B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Формирането на мотивационната сфера преминава през няколко 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етапа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, които включват следните въздействия: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3.1.</a:t>
            </a:r>
            <a:r>
              <a:rPr lang="bg-BG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Актуализация на вече формирани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 в ученика на по-ранни  мотивационни структури, които трябва да се поддържат и развиват. 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3.2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Създаване на условия за поява на нови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 мотивационни структури (мотиви, цели) и  развиване на нови качества на мотивите като устойчивост, осъзнатост, действеност и т.н.Тук е важно още в началото на кръжочноите занимания учениците да бъдат научени на самостоятелно, осъзнато, активно отношение при поставянето на цели, за което важна роля играе и поощрението от страна на учителя. При отработването на целите учителят може да използва популярната „плюс-мотивация” и „минус-мотивация”. Същността  се състои в това, че след успешното изпълнение на определена задача, когато тя е забелязана от учителя и останалите кръжочници, ученикът е готов да решава по-трудна задача и да я изпълни по-успешно, отколкото след неуспешен опит или грешка. </a:t>
            </a:r>
            <a:endParaRPr lang="bg-BG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4005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-11540"/>
            <a:ext cx="9144000" cy="590931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3.3. Създаване на нов мотив.</a:t>
            </a:r>
            <a:b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kumimoji="0" lang="bg-BG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Ако един ученик не е насочил вниманието си върху етапите на изпълнение на дадена дейност и върху начините за изпълнението и след множество успешни реализирания на етапите и начините новата мотивационна структура има условия и може да възникне. Раждането на нов мотив е преминаване на учебната дейност към нов, по-висок етап на развитие.</a:t>
            </a:r>
            <a:endParaRPr kumimoji="0" lang="bg-BG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3.4. Развиване на нови качества на мотивите</a:t>
            </a:r>
            <a:r>
              <a:rPr kumimoji="0" lang="bg-BG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като устойчивост, осъзнатост, действеност и доминиране.</a:t>
            </a:r>
            <a:br>
              <a:rPr kumimoji="0" lang="bg-BG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bg-BG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bg-BG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bg-BG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Учениците в училище трябва да бъдат обучавани в умения да откриват и осъзнават тези нови страни на личностната значимост на ученето. Изменение на вътрешното отношение на участникът в кръжока,  както към актуалното ниво на развитие на собствените възможности, така и към перспективите за тяхното развитие, може да бъде осъществено само ако ученикът може самостоятелно да анализира мотивите и целите на своето поведение</a:t>
            </a:r>
            <a:br>
              <a:rPr kumimoji="0" lang="bg-BG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bg-BG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bg-BG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bg-BG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Усложнението на мотивите, довежда до усложнение на целите, което от своя страна ги приближава към зрелите мотиви и съответно по-зряла емоционална сфера.</a:t>
            </a:r>
            <a:endParaRPr kumimoji="0" lang="bg-BG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3775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409475"/>
            <a:ext cx="9144000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4. Формиране на познавателни мотиви.</a:t>
            </a:r>
            <a:endParaRPr lang="bg-B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Познавателните мотиви се формират с всички средства в хода на учебния процес. Те имат за цел да подбуждат интерес към знанието и процеса на учене. В степента, в която ученика участва в решаването на проблеми, търсене на нови пътища за достигане до резултат в него се усъвършенстват и учебно-познавателните мотиви. </a:t>
            </a: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5. Формиране на социални мотиви.</a:t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Мотивите за социално сътрудничество често са много по-неразвити от познавателните. За формирането на социални мотиви трябва да бъдат създадени условия за групова и колективна работа при решаване на учебни задачи. Наличието на съвместна дейност изисква изработване на общи цели и задачи на съвместната работа, търсене на начини за решение, определяне на начини за взаимен контрол и самоконтрол. </a:t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Мотивацията за колективна дейност, това е стремеж за участие в групова работа и получаване на положителна оценка от членовете на групата.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5869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0" y="-2139502"/>
            <a:ext cx="9144000" cy="812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Важна функция на социалните мотиви е, че те могат да 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поддържат интерес към ученето 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там, където липсват познавателни мотиви.</a:t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Понякога има трудно успяващи ученици, с недостатъчна мотивация и отрицателно отношение към учебната дейност. При  поява на слаба учебна мотивация в групата, първо трябва да се установят  причините за това и после в тясно сътрудничество с учителите и семейството, трябва да се планира цялостна корекционна програма, насочена към ликвидиране на тези причини и промяна в отношението на кръжочникът към ученето. </a:t>
            </a: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6. Формиране на мотивация за учене</a:t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Основни принципи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 на формирането на мотивация за учене.</a:t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Основен източник на формирането на всички видове учебно-познавателна активност на учениците е динамизиране на учебната им дейност. В хода на различните видове дейност възникват нови качества на психическото развитие, които определят и новия тип отношение  към изучавания обект; към другия човек; към собствената дейност.</a:t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Новият тип отношение към изучавания обект е познавателната активност. Новият тип отношение към другите е социалната активност (активното отношение към взаимодействието, общуването, сътрудничеството).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bg-BG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5512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0" y="-863035"/>
            <a:ext cx="9144000" cy="674030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> </a:t>
            </a:r>
          </a:p>
          <a:p>
            <a:r>
              <a:rPr lang="bg-BG" b="1" dirty="0" smtClean="0"/>
              <a:t/>
            </a:r>
            <a:br>
              <a:rPr lang="bg-BG" b="1" dirty="0" smtClean="0"/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7. Фактори, влияещи върху учебната мотивация</a:t>
            </a:r>
            <a:endParaRPr lang="bg-BG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Както всеки друг вид мотивация и учебната мотивация се определя от множество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фактори, специфични за тази дейност</a:t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За нас най-важни са: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7.1. Организация на учебния процес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7.3. Субективните особености на ученика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 (възраст, пол, интелектуално развитие, способности, принадлежност, самооценка, взаимодействие с връстници и др.).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7.4. Субективните особености на педагога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 и преди всичко на отношението му към ученика и  към работата.</a:t>
            </a:r>
            <a:r>
              <a:rPr lang="bg-BG" b="1" dirty="0" smtClean="0"/>
              <a:t/>
            </a:r>
            <a:br>
              <a:rPr lang="bg-BG" b="1" dirty="0" smtClean="0"/>
            </a:br>
            <a:endParaRPr lang="bg-BG" dirty="0" smtClean="0"/>
          </a:p>
          <a:p>
            <a:r>
              <a:rPr lang="bg-BG" dirty="0" smtClean="0"/>
              <a:t> </a:t>
            </a:r>
          </a:p>
          <a:p>
            <a:r>
              <a:rPr lang="bg-BG" dirty="0" smtClean="0"/>
              <a:t> </a:t>
            </a:r>
          </a:p>
          <a:p>
            <a:r>
              <a:rPr lang="bg-BG" dirty="0" smtClean="0"/>
              <a:t> 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159792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3265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dirty="0"/>
          </a:p>
          <a:p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0" y="404664"/>
            <a:ext cx="9144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Събития  мотивиращи  участниците в кръжока по лингвистика. </a:t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8.1 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Ролята на състезанията </a:t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Учениците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с голяма охота се занимаваха с математическа лингвистика , дори и за това, защото се ходи на различни регионални и национални състезания, които те в повечето случаи възприемаха като една екскурзия , която съчетава полезното с приятното. В Пловдив, Пазарджик, София, Хасково Стара Загора, преди или след състезателният ден те се запознаваха със много и интересни забележителности на посетените градове.</a:t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През 1988г.имах удоволствието в рамките на мат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матическият турнир „Дружба”  - гр, Стара Загора, да организирам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 първото международно състезание по математическа лингвистика, 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в което участваха отбори от България, (гр.Стара Загора), Полша, (гр.Легница), Словакия, (гр.Попрад) и Казахстан , (гр.Алма Ата).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.2 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Лагер школи.</a:t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Всяка година на през лятото на Юндола, Цигов чарк,(зимната ваканция в Пещера или другаде, а също и по време  на пролетните конференции на СМБ) се организираха  лагер - школи на които водещи университетски  преподаватели 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като Юлия Кръстева от Париж, проф. Москов от СУ „Климент Охридски” , акад. Кендеров и проф. Йордан Табов, проф Радослав Павлов, проф. Руслан Митков от ИМИ на БАН, четяха лекции по теми свързани с Лингвистиката, и тези школи обикновено завършваха със състезание и награди за победителите</a:t>
            </a: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730379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flipV="1">
            <a:off x="0" y="-3712566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/>
              <a:t/>
            </a:r>
            <a:br>
              <a:rPr lang="bg-BG" b="1" dirty="0" smtClean="0"/>
            </a:b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754007"/>
            <a:ext cx="9144000" cy="480131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bg-BG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.3</a:t>
            </a:r>
            <a:r>
              <a:rPr kumimoji="0" lang="bg-BG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Роля </a:t>
            </a:r>
            <a: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наградите. </a:t>
            </a:r>
            <a:r>
              <a:rPr kumimoji="0" lang="bg-BG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Съществена роля за мотивация дейността на кръжока по математическа лингвистика имаха и получаваните награди и медали при класиране на различните  състезания. Като анекдот звучи случката ,че на състезание в Русе по време на Зините математически празници имаше четири писмени работи с почти еднакво добре решени задачи заслужаващи първа награда.Тогава ги подредихме като 1.1, 2.1, 3.1 и 4.1, а 4.1 награда се оказа работата на бъдещият министър на Икономиката Николай Василев, ученик от Варненската езикова гимназия. Години по-късно се шегувах , че ако знаех , че ще стане министър, като член на журито щях да настоявам да му се даде 1.1 награда.</a:t>
            </a:r>
            <a:br>
              <a:rPr kumimoji="0" lang="bg-BG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bg-BG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bg-BG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.4 </a:t>
            </a:r>
            <a: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Спорт. </a:t>
            </a:r>
            <a:r>
              <a:rPr kumimoji="0" lang="bg-BG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 тези лагер школи се провеждаха</a:t>
            </a:r>
            <a:r>
              <a:rPr kumimoji="0" lang="bg-BG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спортни състезания,по тенис, по футбол, по различни атлетически дисциплини,</a:t>
            </a:r>
            <a:r>
              <a:rPr lang="bg-B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 много награди за добре представилите се участници</a:t>
            </a:r>
            <a:r>
              <a:rPr kumimoji="0" lang="bg-BG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bg-BG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bg-BG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bg-BG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r>
              <a:rPr kumimoji="0" lang="bg-BG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.5 </a:t>
            </a:r>
            <a:r>
              <a:rPr kumimoji="0" lang="bg-BG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Литературно – музикални вечери </a:t>
            </a:r>
            <a:r>
              <a:rPr kumimoji="0" lang="bg-BG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 </a:t>
            </a:r>
            <a:r>
              <a:rPr lang="bg-B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провеждаха  също , </a:t>
            </a:r>
            <a:r>
              <a:rPr kumimoji="0" lang="bg-BG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четене на стихове и различни музикални изяви , а това определено действаше  мотивиращо на останалите участници</a:t>
            </a:r>
            <a: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bg-BG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kumimoji="0" lang="bg-BG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8346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88640"/>
            <a:ext cx="878497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bg-B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III.</a:t>
            </a:r>
            <a:r>
              <a:rPr lang="bg-BG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Заключение:</a:t>
            </a:r>
            <a:br>
              <a:rPr lang="bg-BG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Може да се каже , че за съжаление учителите не винаги отделят нужното внимание на</a:t>
            </a:r>
            <a:r>
              <a:rPr lang="bg-BG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g-B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мотивацията за учене и това също е определящо за формиране й.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Всички изложени фактори, взети заедно определят степента формираност за ученика  на познавателна мотивация, съобразено с това, че всеки ученик има свои особености и съответно – мотивационна сфера.</a:t>
            </a:r>
            <a:br>
              <a:rPr lang="bg-B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Използвайки посочената по - горе класификация на мотивите и тяхното формиране, в повечето случаи неосъзнато, всъщност участниците в кръжока по математическа лингвистика успяваха да постигнат сериозни и задълбочени резултати в изучаваната дисциплина, както и последващи житейски успехи при своята реализация.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Много  от тях понастоящем са водещи икономисти, журналисти, юристи, има артисти, бизнесмени и всичко онова, което те са си пожелали.</a:t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Искам да изкажа 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специални благодарности 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на доц. Тони Чехларова за своевременното ми информиране за случващи се научни събития  в ИМИ на БАН,и на проф. Йордан Табов за ценните съвети,  без които този доклад щеше да има друг облик.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bg-BG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11560" y="332656"/>
            <a:ext cx="741682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Използвана литература:</a:t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1. Маркова А.К., Формирование мотивации учения в школьном возрасте. - М., 1983. </a:t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 Извънкласната работа по математическа лингвистика, Сб. ММО, С, Изд. на БАН, 1987.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bg-BG" u="sng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http://www.diuu.bg/ispisanie/broi24/24kt/24kt2.htm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bg-BG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www.izpitite.com/referats/387dc9f2.doc</a:t>
            </a:r>
            <a:r>
              <a:rPr lang="bg-BG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>Благодаря </a:t>
            </a:r>
            <a:r>
              <a:rPr lang="bg-BG" sz="2400" b="1" smtClean="0">
                <a:latin typeface="Times New Roman" pitchFamily="18" charset="0"/>
                <a:cs typeface="Times New Roman" pitchFamily="18" charset="0"/>
              </a:rPr>
              <a:t>за проявеното </a:t>
            </a:r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>внимание!</a:t>
            </a:r>
            <a:endParaRPr lang="bg-BG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0" y="-7965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bg-B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bg-BG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bg-BG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8346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135</Words>
  <Application>Microsoft Office PowerPoint</Application>
  <PresentationFormat>On-screen Show (4:3)</PresentationFormat>
  <Paragraphs>65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     МОТИВАЦИЯТА –  ПРЕДПОСТАВКА ЗА УСПЕХ В ДЕЙНОСТТА НА                              КРЪЖОКА ПО ЛИНГВИСТИКА 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IV Национален семинар "Изследователски подход в математическото образование"</dc:title>
  <dc:creator>user</dc:creator>
  <cp:lastModifiedBy>user</cp:lastModifiedBy>
  <cp:revision>45</cp:revision>
  <dcterms:created xsi:type="dcterms:W3CDTF">2013-12-15T11:44:05Z</dcterms:created>
  <dcterms:modified xsi:type="dcterms:W3CDTF">2014-02-20T13:13:43Z</dcterms:modified>
</cp:coreProperties>
</file>