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6" r:id="rId3"/>
    <p:sldId id="278" r:id="rId4"/>
    <p:sldId id="258" r:id="rId5"/>
    <p:sldId id="263" r:id="rId6"/>
    <p:sldId id="259" r:id="rId7"/>
    <p:sldId id="260" r:id="rId8"/>
    <p:sldId id="261" r:id="rId9"/>
    <p:sldId id="266" r:id="rId10"/>
    <p:sldId id="274" r:id="rId11"/>
    <p:sldId id="262" r:id="rId12"/>
    <p:sldId id="264" r:id="rId13"/>
    <p:sldId id="270" r:id="rId14"/>
    <p:sldId id="268" r:id="rId15"/>
    <p:sldId id="269" r:id="rId16"/>
    <p:sldId id="265" r:id="rId17"/>
    <p:sldId id="267" r:id="rId18"/>
    <p:sldId id="271" r:id="rId19"/>
    <p:sldId id="272" r:id="rId20"/>
    <p:sldId id="273" r:id="rId21"/>
    <p:sldId id="276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EE00"/>
    <a:srgbClr val="2F2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957652" y="496389"/>
            <a:ext cx="1058334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ДИНАМИЧНА МАТЕМАТИКА В ОБРАЗОВАНИЕТО</a:t>
            </a:r>
          </a:p>
          <a:p>
            <a:pPr algn="ctr"/>
            <a:r>
              <a:rPr lang="ru-RU" sz="2600" b="1" dirty="0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Институт по математика и информатика на </a:t>
            </a:r>
            <a:r>
              <a:rPr lang="ru-RU" sz="2600" b="1" dirty="0" err="1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Българската</a:t>
            </a:r>
            <a:r>
              <a:rPr lang="ru-RU" sz="2600" b="1" dirty="0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 академия на </a:t>
            </a:r>
            <a:r>
              <a:rPr lang="ru-RU" sz="2600" b="1" dirty="0" err="1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науките</a:t>
            </a:r>
            <a:endParaRPr lang="ru-RU" sz="2600" b="1" dirty="0" smtClean="0">
              <a:solidFill>
                <a:schemeClr val="bg2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600" b="1" dirty="0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гр. София, 11.02.2023 г.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2664824" y="5199017"/>
            <a:ext cx="6844936" cy="1219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СРЕДНО УЧИЛИЩЕ „ИВАН ВАЗОВ“</a:t>
            </a:r>
          </a:p>
          <a:p>
            <a:pPr algn="ctr"/>
            <a:r>
              <a:rPr lang="bg-BG" sz="2400" b="1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ГР. СТАРА ЗАГОРА</a:t>
            </a:r>
          </a:p>
          <a:p>
            <a:pPr algn="ctr"/>
            <a:r>
              <a:rPr lang="bg-BG" sz="2400" b="1" dirty="0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2023 </a:t>
            </a:r>
            <a:r>
              <a:rPr lang="bg-BG" sz="2400" b="1" dirty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г</a:t>
            </a:r>
            <a:r>
              <a:rPr lang="bg-BG" sz="2400" dirty="0" smtClean="0">
                <a:solidFill>
                  <a:schemeClr val="bg2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  <a:endParaRPr lang="bg-BG" sz="2400" dirty="0">
              <a:solidFill>
                <a:schemeClr val="bg2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557394" y="2909258"/>
            <a:ext cx="7564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latin typeface="Monotype Corsiva" panose="03010101010201010101" pitchFamily="66" charset="0"/>
              </a:rPr>
              <a:t>„Заедно </a:t>
            </a:r>
            <a:r>
              <a:rPr lang="bg-BG" sz="3200" dirty="0" err="1" smtClean="0">
                <a:latin typeface="Monotype Corsiva" panose="03010101010201010101" pitchFamily="66" charset="0"/>
              </a:rPr>
              <a:t>ра</a:t>
            </a:r>
            <a:r>
              <a:rPr lang="en-US" sz="3200" dirty="0" smtClean="0">
                <a:solidFill>
                  <a:srgbClr val="FFFF00"/>
                </a:solidFill>
                <a:latin typeface="Monotype Corsiva" panose="03010101010201010101" pitchFamily="66" charset="0"/>
              </a:rPr>
              <a:t>S</a:t>
            </a:r>
            <a:r>
              <a:rPr lang="en-US" sz="3200" dirty="0" smtClean="0">
                <a:solidFill>
                  <a:srgbClr val="44EE00"/>
                </a:solidFill>
                <a:latin typeface="Monotype Corsiva" panose="03010101010201010101" pitchFamily="66" charset="0"/>
              </a:rPr>
              <a:t>T</a:t>
            </a:r>
            <a:r>
              <a:rPr lang="en-US" sz="32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E</a:t>
            </a:r>
            <a:r>
              <a:rPr lang="en-US" sz="3200" dirty="0" smtClean="0">
                <a:solidFill>
                  <a:srgbClr val="2F2FFF"/>
                </a:solidFill>
                <a:latin typeface="Monotype Corsiva" panose="03010101010201010101" pitchFamily="66" charset="0"/>
              </a:rPr>
              <a:t>M</a:t>
            </a:r>
            <a:r>
              <a:rPr lang="bg-BG" sz="3200" dirty="0" smtClean="0">
                <a:latin typeface="Monotype Corsiva" panose="03010101010201010101" pitchFamily="66" charset="0"/>
              </a:rPr>
              <a:t> в света на природните науки“ </a:t>
            </a:r>
            <a:endParaRPr lang="bg-BG" sz="32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54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4" t="2540" r="12171" b="15116"/>
          <a:stretch/>
        </p:blipFill>
        <p:spPr>
          <a:xfrm>
            <a:off x="1497874" y="264184"/>
            <a:ext cx="4319451" cy="6232412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7236823" y="7489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" t="1651" r="9873" b="8825"/>
          <a:stretch/>
        </p:blipFill>
        <p:spPr>
          <a:xfrm>
            <a:off x="6574971" y="264183"/>
            <a:ext cx="4345578" cy="62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2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" t="4840" r="6827" b="7456"/>
          <a:stretch/>
        </p:blipFill>
        <p:spPr>
          <a:xfrm>
            <a:off x="2875552" y="1010193"/>
            <a:ext cx="6285865" cy="452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5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t="2540" r="11735" b="8063"/>
          <a:stretch/>
        </p:blipFill>
        <p:spPr>
          <a:xfrm>
            <a:off x="1219201" y="313507"/>
            <a:ext cx="4293326" cy="613083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464" y="313507"/>
            <a:ext cx="459486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9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" t="9152" r="4638" b="8646"/>
          <a:stretch/>
        </p:blipFill>
        <p:spPr>
          <a:xfrm>
            <a:off x="1820092" y="547600"/>
            <a:ext cx="8621485" cy="567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9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51" y="154577"/>
            <a:ext cx="3321231" cy="221415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311" y="108857"/>
            <a:ext cx="3389811" cy="225987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751" y="122645"/>
            <a:ext cx="3417026" cy="227801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41" y="2494053"/>
            <a:ext cx="76200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2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942" y="115455"/>
            <a:ext cx="2924395" cy="314420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93" y="115455"/>
            <a:ext cx="2336619" cy="311549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68" y="115455"/>
            <a:ext cx="3430040" cy="314420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168" y="3518264"/>
            <a:ext cx="2354036" cy="313871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13" y="3518264"/>
            <a:ext cx="5521098" cy="310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82" y="325118"/>
            <a:ext cx="4650377" cy="620050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38" y="325118"/>
            <a:ext cx="4628605" cy="61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06" y="271758"/>
            <a:ext cx="4110447" cy="308283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650" y="1339648"/>
            <a:ext cx="5373187" cy="402989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88"/>
          <a:stretch/>
        </p:blipFill>
        <p:spPr>
          <a:xfrm>
            <a:off x="2335198" y="3543875"/>
            <a:ext cx="2613662" cy="317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863" y="514705"/>
            <a:ext cx="7759337" cy="581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463" y="161107"/>
            <a:ext cx="8734698" cy="655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56" y="335280"/>
            <a:ext cx="8261532" cy="619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868" y="1595844"/>
            <a:ext cx="4859383" cy="364453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005" y="483323"/>
            <a:ext cx="4402183" cy="586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9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840" y="209007"/>
            <a:ext cx="8577942" cy="643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85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05" y="73297"/>
            <a:ext cx="4998720" cy="666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9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2" t="1521" r="13277" b="2397"/>
          <a:stretch/>
        </p:blipFill>
        <p:spPr>
          <a:xfrm>
            <a:off x="1532708" y="1036319"/>
            <a:ext cx="4589418" cy="453716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445" y="982616"/>
            <a:ext cx="3483429" cy="464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479" y="330923"/>
            <a:ext cx="4418512" cy="589134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337" y="330923"/>
            <a:ext cx="4400549" cy="586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2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4" t="11683" r="10889" b="3238"/>
          <a:stretch/>
        </p:blipFill>
        <p:spPr>
          <a:xfrm>
            <a:off x="6818811" y="182880"/>
            <a:ext cx="4519750" cy="624377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3" t="14223" r="13090" b="7681"/>
          <a:stretch/>
        </p:blipFill>
        <p:spPr>
          <a:xfrm>
            <a:off x="1332413" y="182880"/>
            <a:ext cx="4511039" cy="63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015" y="235132"/>
            <a:ext cx="8406675" cy="630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67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1" t="12063" r="12583" b="6286"/>
          <a:stretch/>
        </p:blipFill>
        <p:spPr>
          <a:xfrm>
            <a:off x="825656" y="670559"/>
            <a:ext cx="3772470" cy="530787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15" b="4398"/>
          <a:stretch/>
        </p:blipFill>
        <p:spPr>
          <a:xfrm>
            <a:off x="4607174" y="670559"/>
            <a:ext cx="6905558" cy="530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0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385" y="148046"/>
            <a:ext cx="9868989" cy="65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37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" t="11047" r="8010" b="13524"/>
          <a:stretch/>
        </p:blipFill>
        <p:spPr>
          <a:xfrm>
            <a:off x="3492137" y="957944"/>
            <a:ext cx="4667795" cy="5612692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002985" y="243841"/>
            <a:ext cx="5646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 smtClean="0">
                <a:latin typeface="Monotype Corsiva" panose="03010101010201010101" pitchFamily="66" charset="0"/>
              </a:rPr>
              <a:t>Знанието винаги намира своя път!</a:t>
            </a:r>
            <a:endParaRPr lang="bg-BG" sz="32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3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ерига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TM04033919[[fn=Верига]]</Template>
  <TotalTime>87</TotalTime>
  <Words>50</Words>
  <Application>Microsoft Office PowerPoint</Application>
  <PresentationFormat>Широк екран</PresentationFormat>
  <Paragraphs>8</Paragraphs>
  <Slides>22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22</vt:i4>
      </vt:variant>
    </vt:vector>
  </HeadingPairs>
  <TitlesOfParts>
    <vt:vector size="27" baseType="lpstr">
      <vt:lpstr>Arial</vt:lpstr>
      <vt:lpstr>Monotype Corsiva</vt:lpstr>
      <vt:lpstr>Trebuchet MS</vt:lpstr>
      <vt:lpstr>Tw Cen MT</vt:lpstr>
      <vt:lpstr>Верига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22</cp:revision>
  <dcterms:created xsi:type="dcterms:W3CDTF">2023-02-10T18:27:36Z</dcterms:created>
  <dcterms:modified xsi:type="dcterms:W3CDTF">2023-02-10T19:55:30Z</dcterms:modified>
</cp:coreProperties>
</file>