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7" r:id="rId2"/>
    <p:sldId id="310" r:id="rId3"/>
    <p:sldId id="285" r:id="rId4"/>
    <p:sldId id="267" r:id="rId5"/>
    <p:sldId id="287" r:id="rId6"/>
    <p:sldId id="275" r:id="rId7"/>
    <p:sldId id="270" r:id="rId8"/>
    <p:sldId id="271" r:id="rId9"/>
    <p:sldId id="272" r:id="rId10"/>
    <p:sldId id="273" r:id="rId11"/>
    <p:sldId id="276" r:id="rId12"/>
    <p:sldId id="277" r:id="rId13"/>
    <p:sldId id="278" r:id="rId14"/>
    <p:sldId id="283" r:id="rId15"/>
    <p:sldId id="302" r:id="rId16"/>
    <p:sldId id="280" r:id="rId17"/>
    <p:sldId id="279" r:id="rId18"/>
    <p:sldId id="282" r:id="rId19"/>
    <p:sldId id="269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86" r:id="rId30"/>
    <p:sldId id="292" r:id="rId31"/>
    <p:sldId id="293" r:id="rId32"/>
    <p:sldId id="288" r:id="rId33"/>
    <p:sldId id="289" r:id="rId34"/>
    <p:sldId id="290" r:id="rId35"/>
    <p:sldId id="294" r:id="rId36"/>
    <p:sldId id="291" r:id="rId37"/>
    <p:sldId id="296" r:id="rId38"/>
    <p:sldId id="295" r:id="rId39"/>
    <p:sldId id="297" r:id="rId40"/>
    <p:sldId id="299" r:id="rId41"/>
    <p:sldId id="300" r:id="rId42"/>
    <p:sldId id="301" r:id="rId43"/>
    <p:sldId id="303" r:id="rId44"/>
    <p:sldId id="304" r:id="rId45"/>
    <p:sldId id="305" r:id="rId46"/>
    <p:sldId id="306" r:id="rId47"/>
    <p:sldId id="307" r:id="rId48"/>
    <p:sldId id="298" r:id="rId49"/>
    <p:sldId id="308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4660"/>
  </p:normalViewPr>
  <p:slideViewPr>
    <p:cSldViewPr>
      <p:cViewPr varScale="1">
        <p:scale>
          <a:sx n="70" d="100"/>
          <a:sy n="70" d="100"/>
        </p:scale>
        <p:origin x="-64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D1F301B9-7F62-4F48-B509-870E4B65A761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16388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4100DB0C-FAE8-4411-B524-FE79751C97E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43038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  <a:ea typeface=""/>
        <a:cs typeface=""/>
      </a:defRPr>
    </a:lvl1pPr>
    <a:lvl2pPr marL="457200" lvl="1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  <a:ea typeface=""/>
        <a:cs typeface=""/>
      </a:defRPr>
    </a:lvl2pPr>
    <a:lvl3pPr marL="914400" lvl="2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  <a:ea typeface=""/>
        <a:cs typeface=""/>
      </a:defRPr>
    </a:lvl3pPr>
    <a:lvl4pPr marL="1371600" lvl="3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  <a:ea typeface=""/>
        <a:cs typeface=""/>
      </a:defRPr>
    </a:lvl4pPr>
    <a:lvl5pPr marL="1828800" lvl="4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  <a:ea typeface=""/>
        <a:cs typeface="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43BBF02-EB87-483A-8A0A-C3F9B1D0C81F}" type="slidenum">
              <a:rPr kern="0">
                <a:solidFill>
                  <a:srgbClr val="000000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>
              <a:solidFill>
                <a:srgbClr val="000000"/>
              </a:solidFill>
              <a:latin typeface="Calibri"/>
              <a:cs typeface=""/>
            </a:endParaRPr>
          </a:p>
        </p:txBody>
      </p:sp>
      <p:sp>
        <p:nvSpPr>
          <p:cNvPr id="3584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 txBox="1">
            <a:spLocks noGrp="1"/>
          </p:cNvSpPr>
          <p:nvPr>
            <p:ph type="body" sz="quarter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sp>
        <p:nvSpPr>
          <p:cNvPr id="5" name="Slide Number Placeholder 3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C8FE9A-DF90-4348-8891-ACD5E018A39D}" type="slidenum">
              <a:rPr kern="0">
                <a:solidFill>
                  <a:srgbClr val="000000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21</a:t>
            </a:fld>
            <a:endParaRPr lang="en-US" sz="1200">
              <a:solidFill>
                <a:srgbClr val="000000"/>
              </a:solidFill>
              <a:latin typeface="Corbel" pitchFamily="34"/>
              <a:cs typeface="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0A20C6D-5DFE-4492-AFC5-18C22543DF8D}" type="slidenum">
              <a:rPr kern="0">
                <a:solidFill>
                  <a:srgbClr val="000000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>
              <a:solidFill>
                <a:srgbClr val="000000"/>
              </a:solidFill>
              <a:latin typeface="Calibri"/>
              <a:cs typeface=""/>
            </a:endParaRPr>
          </a:p>
        </p:txBody>
      </p:sp>
      <p:sp>
        <p:nvSpPr>
          <p:cNvPr id="37890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 txBox="1">
            <a:spLocks noGrp="1"/>
          </p:cNvSpPr>
          <p:nvPr>
            <p:ph type="body" sz="quarter" idx="1"/>
          </p:nvPr>
        </p:nvSpPr>
        <p:spPr bwMode="auto">
          <a:noFill/>
        </p:spPr>
        <p:txBody>
          <a:bodyPr numCol="1">
            <a:prstTxWarp prst="textNoShape">
              <a:avLst/>
            </a:prstTxWarp>
          </a:bodyPr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sp>
        <p:nvSpPr>
          <p:cNvPr id="5" name="Slide Number Placeholder 3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CC39F95-E29F-4E08-955E-243AE5875822}" type="slidenum">
              <a:rPr kern="0">
                <a:solidFill>
                  <a:srgbClr val="000000"/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22</a:t>
            </a:fld>
            <a:endParaRPr lang="en-US" sz="1200">
              <a:solidFill>
                <a:srgbClr val="000000"/>
              </a:solidFill>
              <a:latin typeface="Corbel" pitchFamily="34"/>
              <a:cs typeface="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E8890-0119-4969-85F2-88D375721185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0D47F-A0FF-49E5-8D39-304A75160B8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40736-9AF0-43ED-97EA-96EBC998992B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223D7-94D8-4F9E-8E1B-7A0DCE6EA1A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61749-3A22-4FAE-B24D-BAC125A9BCD1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EB89A-9C9E-4CF0-8261-A60CFDE7570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6D1DA-7684-4931-BB58-E35A403E8E22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155888-03AC-4073-9440-9AB93A82C5E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8D5B6-616C-44D3-BEAD-B40056C1967E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8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FE7B5-0B1B-44E2-A0B1-3A6B119FE09B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8BEAD-176B-4CE4-AEE7-A4B9DE7F7A4E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EBDBC-6B53-40B2-BFD8-FD5F0A088B3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A62BB-B010-4599-891E-5CEDA2961C7E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3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E6E9B-8971-4492-BDB0-0A414226A04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F288B-74FE-4F19-9FDD-C06B829428B3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152EA-A894-47CB-A915-B50C1030713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A7CC6-1D39-480B-9A5A-E763748594A3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6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849E8-0BBB-4CB0-B58B-6FDCD5F04EFC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29F05-57BB-4EEF-A81D-E86443BCE331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F6F3F-4395-492F-9FFD-FE2F71868E2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0A3B4-D932-4FFA-B4C4-5AB7634062E0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73E60-50E1-4EAA-B693-0C4A27CE5EF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B4A38-6E18-4B69-95E0-918DD560F28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21859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 txBox="1">
            <a:spLocks noGrp="1"/>
          </p:cNvSpPr>
          <p:nvPr>
            <p:ph idx="3"/>
          </p:nvPr>
        </p:nvSpPr>
        <p:spPr>
          <a:xfrm>
            <a:off x="4648196" y="3938585"/>
            <a:ext cx="4038603" cy="218757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 txBox="1"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Footer Placeholder 6"/>
          <p:cNvSpPr txBox="1"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8" name="Slide Number Placeholder 7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4D3BB-6E7E-4D31-9D08-D28435D946C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21859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200" y="3938585"/>
            <a:ext cx="8229600" cy="218757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A5C13-D631-4E3E-89C7-DACD966DC1E2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95FE1F6D-452E-4656-B84F-6F0054A31C2D}" type="datetime1">
              <a:rPr lang="en-US"/>
              <a:pPr>
                <a:defRPr/>
              </a:pPr>
              <a:t>2/14/2015</a:t>
            </a:fld>
            <a:endParaRPr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"/>
                <a:cs typeface=""/>
              </a:defRPr>
            </a:lvl1pPr>
          </a:lstStyle>
          <a:p>
            <a:pPr>
              <a:defRPr/>
            </a:pPr>
            <a:fld id="{04730B92-B564-40C8-859F-E01236344450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xStyles>
    <p:titleStyle>
      <a:lvl1pPr algn="ctr" rtl="0" eaLnBrk="0" fontAlgn="base"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Calibri"/>
          <a:ea typeface=""/>
          <a:cs typeface=""/>
        </a:defRPr>
      </a:lvl1pPr>
      <a:lvl2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2pPr>
      <a:lvl3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3pPr>
      <a:lvl4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4pPr>
      <a:lvl5pPr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5pPr>
      <a:lvl6pPr marL="4572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6pPr>
      <a:lvl7pPr marL="9144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7pPr>
      <a:lvl8pPr marL="13716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8pPr>
      <a:lvl9pPr marL="1828800" algn="ctr" rtl="0" eaLnBrk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itchFamily="34" charset="0"/>
        </a:defRPr>
      </a:lvl9pPr>
    </p:titleStyle>
    <p:bodyStyle>
      <a:lvl1pPr marL="342900" indent="-342900" algn="l" rtl="0" eaLnBrk="0" fontAlgn="base">
        <a:spcBef>
          <a:spcPts val="800"/>
        </a:spcBef>
        <a:spcAft>
          <a:spcPct val="0"/>
        </a:spcAft>
        <a:buSzPct val="100000"/>
        <a:buFont typeface="Arial" charset="0"/>
        <a:buChar char="•"/>
        <a:defRPr lang="en-US" sz="3200" kern="1200">
          <a:solidFill>
            <a:srgbClr val="000000"/>
          </a:solidFill>
          <a:latin typeface="Calibri"/>
          <a:ea typeface=""/>
          <a:cs typeface=""/>
        </a:defRPr>
      </a:lvl1pPr>
      <a:lvl2pPr marL="742950" lvl="1" indent="-285750" algn="l" rtl="0" eaLnBrk="0" fontAlgn="base">
        <a:spcBef>
          <a:spcPts val="700"/>
        </a:spcBef>
        <a:spcAft>
          <a:spcPct val="0"/>
        </a:spcAft>
        <a:buSzPct val="100000"/>
        <a:buFont typeface="Arial" charset="0"/>
        <a:buChar char="–"/>
        <a:defRPr lang="en-US" sz="2800" kern="1200">
          <a:solidFill>
            <a:srgbClr val="000000"/>
          </a:solidFill>
          <a:latin typeface="Calibri"/>
          <a:ea typeface=""/>
          <a:cs typeface=""/>
        </a:defRPr>
      </a:lvl2pPr>
      <a:lvl3pPr marL="1143000" lvl="2" indent="-228600" algn="l" rtl="0" eaLnBrk="0" fontAlgn="base">
        <a:spcBef>
          <a:spcPts val="600"/>
        </a:spcBef>
        <a:spcAft>
          <a:spcPct val="0"/>
        </a:spcAft>
        <a:buSzPct val="100000"/>
        <a:buFont typeface="Arial" charset="0"/>
        <a:buChar char="•"/>
        <a:defRPr lang="en-US" sz="2400" kern="1200">
          <a:solidFill>
            <a:srgbClr val="000000"/>
          </a:solidFill>
          <a:latin typeface="Calibri"/>
          <a:ea typeface=""/>
          <a:cs typeface=""/>
        </a:defRPr>
      </a:lvl3pPr>
      <a:lvl4pPr marL="1600200" lvl="3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–"/>
        <a:defRPr lang="en-US" sz="2000" kern="1200">
          <a:solidFill>
            <a:srgbClr val="000000"/>
          </a:solidFill>
          <a:latin typeface="Calibri"/>
          <a:ea typeface=""/>
          <a:cs typeface=""/>
        </a:defRPr>
      </a:lvl4pPr>
      <a:lvl5pPr marL="2057400" lvl="4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  <a:ea typeface=""/>
          <a:cs typeface=""/>
        </a:defRPr>
      </a:lvl5pPr>
      <a:lvl6pPr marL="25146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  <a:ea typeface=""/>
          <a:cs typeface=""/>
        </a:defRPr>
      </a:lvl6pPr>
      <a:lvl7pPr marL="29718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  <a:ea typeface=""/>
          <a:cs typeface=""/>
        </a:defRPr>
      </a:lvl7pPr>
      <a:lvl8pPr marL="34290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  <a:ea typeface=""/>
          <a:cs typeface=""/>
        </a:defRPr>
      </a:lvl8pPr>
      <a:lvl9pPr marL="3886200" indent="-228600" algn="l" rtl="0" eaLnBrk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lang="en-US" sz="2000" kern="1200">
          <a:solidFill>
            <a:srgbClr val="000000"/>
          </a:solidFill>
          <a:latin typeface="Calibri"/>
          <a:ea typeface=""/>
          <a:cs typeface="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jpeg"/><Relationship Id="rId5" Type="http://schemas.openxmlformats.org/officeDocument/2006/relationships/image" Target="../media/image1.wmf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 txBox="1">
            <a:spLocks noGrp="1"/>
          </p:cNvSpPr>
          <p:nvPr>
            <p:ph type="title"/>
          </p:nvPr>
        </p:nvSpPr>
        <p:spPr>
          <a:xfrm>
            <a:off x="179512" y="2867620"/>
            <a:ext cx="8115796" cy="3513707"/>
          </a:xfrm>
        </p:spPr>
        <p:txBody>
          <a:bodyPr/>
          <a:lstStyle/>
          <a:p>
            <a:pPr eaLnBrk="1"/>
            <a:r>
              <a:rPr lang="bg-BG" sz="4800" dirty="0">
                <a:solidFill>
                  <a:srgbClr val="FF0000"/>
                </a:solidFill>
                <a:latin typeface="Calibri" pitchFamily="34" charset="0"/>
              </a:rPr>
              <a:t>Изследвания в стил </a:t>
            </a:r>
            <a:r>
              <a:rPr lang="en-US" sz="4800" dirty="0" err="1" smtClean="0">
                <a:solidFill>
                  <a:srgbClr val="FF0000"/>
                </a:solidFill>
                <a:latin typeface="Calibri" pitchFamily="34" charset="0"/>
              </a:rPr>
              <a:t>Mascil</a:t>
            </a:r>
            <a:r>
              <a:rPr lang="bg-BG" sz="4800" dirty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4800" dirty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  <a:t>(върху </a:t>
            </a:r>
            <a:r>
              <a:rPr lang="bg-BG" sz="3600" dirty="0">
                <a:solidFill>
                  <a:srgbClr val="FF0000"/>
                </a:solidFill>
                <a:latin typeface="Calibri" pitchFamily="34" charset="0"/>
              </a:rPr>
              <a:t>задачите </a:t>
            </a:r>
            <a: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  <a:t>на месеца)</a:t>
            </a:r>
            <a:b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3600" dirty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3600" dirty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2800" dirty="0"/>
              <a:t>Петър </a:t>
            </a:r>
            <a:r>
              <a:rPr lang="bg-BG" sz="2800" dirty="0" err="1"/>
              <a:t>Кендеров</a:t>
            </a:r>
            <a:r>
              <a:rPr lang="bg-BG" sz="2800" dirty="0"/>
              <a:t>, Тони </a:t>
            </a:r>
            <a:r>
              <a:rPr lang="bg-BG" sz="2800" dirty="0" err="1"/>
              <a:t>Чехларова</a:t>
            </a:r>
            <a:r>
              <a:rPr lang="bg-BG" sz="2800" dirty="0"/>
              <a:t>, Евгения </a:t>
            </a:r>
            <a:r>
              <a:rPr lang="bg-BG" sz="2800" dirty="0" err="1"/>
              <a:t>Сендова</a:t>
            </a:r>
            <a:r>
              <a:rPr lang="bg-BG" sz="2800" dirty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bg-BG" sz="3600" dirty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3600" dirty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1800" dirty="0" smtClean="0">
                <a:solidFill>
                  <a:srgbClr val="FF0000"/>
                </a:solidFill>
                <a:latin typeface="Calibri" pitchFamily="34" charset="0"/>
              </a:rPr>
              <a:t>Динамична математика в образованието</a:t>
            </a:r>
            <a:br>
              <a:rPr lang="bg-BG" sz="18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1800" dirty="0" smtClean="0">
                <a:solidFill>
                  <a:srgbClr val="FF0000"/>
                </a:solidFill>
                <a:latin typeface="Calibri" pitchFamily="34" charset="0"/>
              </a:rPr>
              <a:t>14 февруари 2015, ИМИ-БАН</a:t>
            </a:r>
            <a:br>
              <a:rPr lang="bg-BG" sz="1800" dirty="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3600" dirty="0" smtClean="0">
                <a:solidFill>
                  <a:srgbClr val="FF0000"/>
                </a:solidFill>
                <a:latin typeface="Calibri" pitchFamily="34" charset="0"/>
              </a:rPr>
            </a:br>
            <a:endParaRPr sz="3600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" name="Rectangle 4"/>
          <p:cNvSpPr/>
          <p:nvPr/>
        </p:nvSpPr>
        <p:spPr>
          <a:xfrm>
            <a:off x="990600" y="3500438"/>
            <a:ext cx="7696200" cy="10668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000" dirty="0">
              <a:solidFill>
                <a:srgbClr val="000000"/>
              </a:solidFill>
              <a:latin typeface="Garamond" pitchFamily="18"/>
              <a:cs typeface=""/>
            </a:endParaRPr>
          </a:p>
        </p:txBody>
      </p:sp>
      <p:pic>
        <p:nvPicPr>
          <p:cNvPr id="1741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22263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 txBox="1">
            <a:spLocks noGrp="1"/>
          </p:cNvSpPr>
          <p:nvPr>
            <p:ph type="title"/>
          </p:nvPr>
        </p:nvSpPr>
        <p:spPr>
          <a:xfrm>
            <a:off x="990600" y="1752600"/>
            <a:ext cx="7010400" cy="1676400"/>
          </a:xfrm>
        </p:spPr>
        <p:txBody>
          <a:bodyPr/>
          <a:lstStyle/>
          <a:p>
            <a:pPr eaLnBrk="1"/>
            <a:r>
              <a:rPr lang="bg-BG" sz="4800" smtClean="0">
                <a:solidFill>
                  <a:srgbClr val="FF0000"/>
                </a:solidFill>
                <a:latin typeface="Garamond" pitchFamily="18" charset="0"/>
              </a:rPr>
              <a:t>Един семинар по </a:t>
            </a:r>
            <a:r>
              <a:rPr sz="4800" smtClean="0">
                <a:solidFill>
                  <a:srgbClr val="FF0000"/>
                </a:solidFill>
                <a:latin typeface="Garamond" pitchFamily="18" charset="0"/>
              </a:rPr>
              <a:t>Mascil</a:t>
            </a:r>
            <a:r>
              <a:rPr lang="bg-BG" sz="4800" smtClean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bg-BG" sz="4800" smtClean="0">
                <a:solidFill>
                  <a:srgbClr val="FF0000"/>
                </a:solidFill>
                <a:latin typeface="Calibri" pitchFamily="34" charset="0"/>
              </a:rPr>
            </a:br>
            <a:r>
              <a:rPr lang="bg-BG" sz="4800" smtClean="0">
                <a:solidFill>
                  <a:srgbClr val="FF0000"/>
                </a:solidFill>
                <a:latin typeface="Calibri" pitchFamily="34" charset="0"/>
              </a:rPr>
              <a:t>в рамките на </a:t>
            </a:r>
            <a:r>
              <a:rPr sz="4800" smtClean="0">
                <a:solidFill>
                  <a:srgbClr val="FF0000"/>
                </a:solidFill>
                <a:latin typeface="Calibri" pitchFamily="34" charset="0"/>
              </a:rPr>
              <a:t>QED’14</a:t>
            </a:r>
          </a:p>
        </p:txBody>
      </p:sp>
      <p:sp>
        <p:nvSpPr>
          <p:cNvPr id="3" name="Rectangle 4"/>
          <p:cNvSpPr/>
          <p:nvPr/>
        </p:nvSpPr>
        <p:spPr>
          <a:xfrm>
            <a:off x="990600" y="3500438"/>
            <a:ext cx="7696200" cy="10668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>
                <a:solidFill>
                  <a:srgbClr val="000000"/>
                </a:solidFill>
                <a:latin typeface="Garamond" pitchFamily="18"/>
                <a:cs typeface=""/>
              </a:rPr>
              <a:t>(</a:t>
            </a:r>
            <a:r>
              <a:rPr lang="bg-BG" sz="4000">
                <a:solidFill>
                  <a:srgbClr val="000000"/>
                </a:solidFill>
                <a:latin typeface="Garamond" pitchFamily="18"/>
                <a:cs typeface=""/>
              </a:rPr>
              <a:t>Задача</a:t>
            </a:r>
            <a:r>
              <a:rPr lang="bg-BG" sz="4000" kern="0">
                <a:solidFill>
                  <a:srgbClr val="000000"/>
                </a:solidFill>
                <a:latin typeface="Garamond" pitchFamily="18"/>
                <a:cs typeface=""/>
              </a:rPr>
              <a:t>та</a:t>
            </a:r>
            <a:r>
              <a:rPr lang="bg-BG" sz="4000">
                <a:solidFill>
                  <a:srgbClr val="000000"/>
                </a:solidFill>
                <a:latin typeface="Garamond" pitchFamily="18"/>
                <a:cs typeface=""/>
              </a:rPr>
              <a:t> на месец НОЕМВРИ)</a:t>
            </a:r>
            <a:endParaRPr lang="en-US" sz="4000">
              <a:solidFill>
                <a:srgbClr val="000000"/>
              </a:solidFill>
              <a:latin typeface="Garamond" pitchFamily="18"/>
              <a:cs typeface=""/>
            </a:endParaRPr>
          </a:p>
        </p:txBody>
      </p:sp>
      <p:pic>
        <p:nvPicPr>
          <p:cNvPr id="1741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1725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22263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938" y="4941888"/>
            <a:ext cx="2790825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22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smtClean="0">
                <a:latin typeface="Calibri" pitchFamily="34" charset="0"/>
              </a:rPr>
              <a:t>QED’14: Quality of Education…</a:t>
            </a:r>
            <a:br>
              <a:rPr smtClean="0">
                <a:latin typeface="Calibri" pitchFamily="34" charset="0"/>
              </a:rPr>
            </a:br>
            <a:r>
              <a:rPr sz="2800" smtClean="0">
                <a:latin typeface="Calibri" pitchFamily="34" charset="0"/>
              </a:rPr>
              <a:t>http://unesco.unibit.bg/en/</a:t>
            </a:r>
          </a:p>
        </p:txBody>
      </p:sp>
      <p:sp>
        <p:nvSpPr>
          <p:cNvPr id="18434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1843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3538538"/>
            <a:ext cx="5857875" cy="331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5" y="1484313"/>
            <a:ext cx="4313238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bg-BG" smtClean="0">
                <a:latin typeface="Calibri" pitchFamily="34" charset="0"/>
              </a:rPr>
              <a:t>Екипът на </a:t>
            </a:r>
            <a:r>
              <a:rPr smtClean="0">
                <a:latin typeface="Calibri" pitchFamily="34" charset="0"/>
              </a:rPr>
              <a:t>Mascil </a:t>
            </a:r>
            <a:r>
              <a:rPr lang="bg-BG" smtClean="0">
                <a:latin typeface="Calibri" pitchFamily="34" charset="0"/>
              </a:rPr>
              <a:t>в </a:t>
            </a:r>
            <a:r>
              <a:rPr smtClean="0">
                <a:latin typeface="Calibri" pitchFamily="34" charset="0"/>
              </a:rPr>
              <a:t>QED’14</a:t>
            </a:r>
            <a:r>
              <a:rPr lang="bg-BG" smtClean="0">
                <a:latin typeface="Calibri" pitchFamily="34" charset="0"/>
              </a:rPr>
              <a:t/>
            </a:r>
            <a:br>
              <a:rPr lang="bg-BG" smtClean="0">
                <a:latin typeface="Calibri" pitchFamily="34" charset="0"/>
              </a:rPr>
            </a:br>
            <a:endParaRPr smtClean="0">
              <a:latin typeface="Calibri" pitchFamily="34" charset="0"/>
            </a:endParaRPr>
          </a:p>
        </p:txBody>
      </p:sp>
      <p:pic>
        <p:nvPicPr>
          <p:cNvPr id="1945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495425"/>
            <a:ext cx="7461250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Grp="1"/>
          </p:cNvSpPr>
          <p:nvPr>
            <p:ph type="title"/>
          </p:nvPr>
        </p:nvSpPr>
        <p:spPr>
          <a:xfrm>
            <a:off x="539552" y="-99392"/>
            <a:ext cx="8229600" cy="1143000"/>
          </a:xfrm>
        </p:spPr>
        <p:txBody>
          <a:bodyPr/>
          <a:lstStyle/>
          <a:p>
            <a:r>
              <a:rPr lang="bg-BG" dirty="0" smtClean="0">
                <a:latin typeface="Calibri" pitchFamily="34" charset="0"/>
              </a:rPr>
              <a:t>Ресурсите на </a:t>
            </a:r>
            <a:r>
              <a:rPr dirty="0" err="1" smtClean="0">
                <a:latin typeface="Calibri" pitchFamily="34" charset="0"/>
              </a:rPr>
              <a:t>Mascil</a:t>
            </a:r>
            <a:endParaRPr lang="bg-BG" dirty="0" smtClean="0">
              <a:latin typeface="Calibri" pitchFamily="34" charset="0"/>
            </a:endParaRPr>
          </a:p>
        </p:txBody>
      </p:sp>
      <p:pic>
        <p:nvPicPr>
          <p:cNvPr id="49157" name="Picture 5" descr="resource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31640" y="980728"/>
            <a:ext cx="6553200" cy="5418137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 txBox="1">
            <a:spLocks noGrp="1"/>
          </p:cNvSpPr>
          <p:nvPr>
            <p:ph type="title"/>
          </p:nvPr>
        </p:nvSpPr>
        <p:spPr>
          <a:xfrm>
            <a:off x="611188" y="620713"/>
            <a:ext cx="8229600" cy="1143000"/>
          </a:xfrm>
        </p:spPr>
        <p:txBody>
          <a:bodyPr/>
          <a:lstStyle/>
          <a:p>
            <a:pPr eaLnBrk="1"/>
            <a:r>
              <a:rPr lang="bg-BG" smtClean="0">
                <a:latin typeface="Calibri" pitchFamily="34" charset="0"/>
              </a:rPr>
              <a:t>Задачата на месец</a:t>
            </a:r>
            <a:r>
              <a:rPr smtClean="0">
                <a:latin typeface="Calibri" pitchFamily="34" charset="0"/>
              </a:rPr>
              <a:t> </a:t>
            </a:r>
            <a:r>
              <a:rPr lang="bg-BG" smtClean="0">
                <a:latin typeface="Calibri" pitchFamily="34" charset="0"/>
              </a:rPr>
              <a:t>ноември</a:t>
            </a:r>
            <a:endParaRPr smtClean="0">
              <a:latin typeface="Calibri" pitchFamily="34" charset="0"/>
            </a:endParaRPr>
          </a:p>
        </p:txBody>
      </p:sp>
      <p:pic>
        <p:nvPicPr>
          <p:cNvPr id="2048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844675"/>
            <a:ext cx="7680325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bg-BG" smtClean="0">
                <a:latin typeface="Calibri" pitchFamily="34" charset="0"/>
              </a:rPr>
              <a:t>Работа по групи</a:t>
            </a:r>
            <a:endParaRPr smtClean="0">
              <a:latin typeface="Calibri" pitchFamily="34" charset="0"/>
            </a:endParaRPr>
          </a:p>
        </p:txBody>
      </p:sp>
      <p:pic>
        <p:nvPicPr>
          <p:cNvPr id="21506" name="Content Placeholder 3" descr="C:\Users\Evgenia\Pictures\QED_14_FirstDay\IMG_389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268413"/>
            <a:ext cx="7632700" cy="4752975"/>
          </a:xfrm>
        </p:spPr>
      </p:pic>
      <p:pic>
        <p:nvPicPr>
          <p:cNvPr id="2150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22530" name="Content Placeholder 3" descr="C:\Users\Evgenia\Pictures\QED_14_FirstDay\IMG_389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1341438"/>
            <a:ext cx="7416800" cy="4535487"/>
          </a:xfrm>
        </p:spPr>
      </p:pic>
      <p:pic>
        <p:nvPicPr>
          <p:cNvPr id="22531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2355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12713"/>
            <a:ext cx="6551613" cy="654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24578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31750"/>
            <a:ext cx="7867650" cy="3481388"/>
          </a:xfrm>
        </p:spPr>
      </p:pic>
      <p:pic>
        <p:nvPicPr>
          <p:cNvPr id="2457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3644900"/>
            <a:ext cx="8027988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sp>
        <p:nvSpPr>
          <p:cNvPr id="25602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25603" name="Picture 3" descr="C:\Users\Evgenia\Downloads\IMG_4048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14288"/>
            <a:ext cx="59531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2" descr="C:\Users\Evgenia\Downloads\IMG_404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3332163"/>
            <a:ext cx="6302375" cy="354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26626" name="Picture 2" descr="C:\Users\Evgenia\Downloads\IMG_403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850" y="1773238"/>
            <a:ext cx="8821738" cy="496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107950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bg-BG" smtClean="0">
                <a:latin typeface="Calibri" pitchFamily="34" charset="0"/>
              </a:rPr>
              <a:t>Заключителни думи на координатора</a:t>
            </a:r>
            <a:endParaRPr smtClean="0">
              <a:latin typeface="Calibri" pitchFamily="34" charset="0"/>
            </a:endParaRPr>
          </a:p>
        </p:txBody>
      </p:sp>
      <p:sp>
        <p:nvSpPr>
          <p:cNvPr id="27650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27651" name="Picture 2" descr="C:\Users\Evgenia\Downloads\IMG_398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700213"/>
            <a:ext cx="8748712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325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bg-BG" smtClean="0">
                <a:latin typeface="Calibri" pitchFamily="34" charset="0"/>
              </a:rPr>
              <a:t>Обратна връзка</a:t>
            </a:r>
            <a:endParaRPr smtClean="0">
              <a:latin typeface="Calibri" pitchFamily="34" charset="0"/>
            </a:endParaRPr>
          </a:p>
        </p:txBody>
      </p:sp>
      <p:sp>
        <p:nvSpPr>
          <p:cNvPr id="28674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>
              <a:buFont typeface="Arial" charset="0"/>
              <a:buNone/>
            </a:pPr>
            <a:r>
              <a:rPr sz="2800" i="1" smtClean="0">
                <a:latin typeface="Calibri" pitchFamily="34" charset="0"/>
              </a:rPr>
              <a:t>Според мен най-полезното е атмосферата, в която се водят дискусиите. Всеки може да се сравни с останалите, да сподели опит, да научи нови идеи. Може би е добре в края на тези сбирки да се излиза с кратко становище до МОН</a:t>
            </a:r>
            <a:r>
              <a:rPr lang="bg-BG" sz="2800" i="1" smtClean="0">
                <a:latin typeface="Calibri" pitchFamily="34" charset="0"/>
              </a:rPr>
              <a:t>; </a:t>
            </a:r>
            <a:r>
              <a:rPr sz="2800" i="1" smtClean="0">
                <a:latin typeface="Calibri" pitchFamily="34" charset="0"/>
              </a:rPr>
              <a:t>Бяха разгледани идеи за това КАК да представим даден проблем пред учениците, така че да ги мотивираме</a:t>
            </a:r>
            <a:r>
              <a:rPr lang="bg-BG" sz="2800" i="1" smtClean="0">
                <a:latin typeface="Calibri" pitchFamily="34" charset="0"/>
              </a:rPr>
              <a:t>;</a:t>
            </a:r>
            <a:r>
              <a:rPr sz="2800" i="1" smtClean="0">
                <a:latin typeface="Calibri" pitchFamily="34" charset="0"/>
              </a:rPr>
              <a:t>Разясни се идеята и нуждата от подтикване на учениците да търсят експертно мнение и въобще да се УЧАТ ДА ТЪРСЯТ</a:t>
            </a:r>
            <a:r>
              <a:rPr i="1" smtClean="0">
                <a:latin typeface="Calibri" pitchFamily="34" charset="0"/>
              </a:rPr>
              <a:t>.</a:t>
            </a:r>
            <a:endParaRPr smtClean="0">
              <a:latin typeface="Calibri" pitchFamily="34" charset="0"/>
            </a:endParaRPr>
          </a:p>
        </p:txBody>
      </p:sp>
      <p:pic>
        <p:nvPicPr>
          <p:cNvPr id="2867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04788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Медиите за вас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038225"/>
            <a:ext cx="8153400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525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 txBox="1">
            <a:spLocks noGrp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/>
          <a:lstStyle/>
          <a:p>
            <a:pPr eaLnBrk="1"/>
            <a:r>
              <a:rPr lang="bg-BG" smtClean="0">
                <a:latin typeface="Calibri" pitchFamily="34" charset="0"/>
              </a:rPr>
              <a:t>Учениците на Нели Стоянова</a:t>
            </a:r>
            <a:endParaRPr smtClean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sp>
        <p:nvSpPr>
          <p:cNvPr id="30722" name="Content Placeholder 2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sp>
        <p:nvSpPr>
          <p:cNvPr id="30723" name="Text Placeholder 3"/>
          <p:cNvSpPr txBox="1">
            <a:spLocks noGrp="1"/>
          </p:cNvSpPr>
          <p:nvPr>
            <p:ph idx="1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eaLnBrk="1"/>
            <a:endParaRPr lang="bg-BG" smtClean="0">
              <a:latin typeface="Calibri" pitchFamily="34" charset="0"/>
            </a:endParaRPr>
          </a:p>
        </p:txBody>
      </p:sp>
      <p:pic>
        <p:nvPicPr>
          <p:cNvPr id="3072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0"/>
            <a:ext cx="8715375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 txBox="1">
            <a:spLocks noGrp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/>
          <a:lstStyle/>
          <a:p>
            <a:pPr eaLnBrk="1"/>
            <a:r>
              <a:rPr lang="bg-BG" dirty="0" smtClean="0">
                <a:latin typeface="Calibri" pitchFamily="34" charset="0"/>
              </a:rPr>
              <a:t>Учениците </a:t>
            </a:r>
            <a:r>
              <a:rPr lang="en-US" dirty="0" smtClean="0">
                <a:latin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</a:rPr>
            </a:br>
            <a:r>
              <a:rPr lang="bg-BG" dirty="0" smtClean="0">
                <a:latin typeface="Calibri" pitchFamily="34" charset="0"/>
              </a:rPr>
              <a:t>на Боряна </a:t>
            </a:r>
            <a:r>
              <a:rPr lang="bg-BG" dirty="0" err="1" smtClean="0">
                <a:latin typeface="Calibri" pitchFamily="34" charset="0"/>
              </a:rPr>
              <a:t>Куюмджиева</a:t>
            </a:r>
            <a:endParaRPr dirty="0" smtClean="0">
              <a:latin typeface="Calibri" pitchFamily="34" charset="0"/>
            </a:endParaRPr>
          </a:p>
        </p:txBody>
      </p:sp>
      <p:pic>
        <p:nvPicPr>
          <p:cNvPr id="3174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050" y="223838"/>
            <a:ext cx="1682750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 txBox="1">
            <a:spLocks noGrp="1"/>
          </p:cNvSpPr>
          <p:nvPr>
            <p:ph type="title"/>
          </p:nvPr>
        </p:nvSpPr>
        <p:spPr>
          <a:xfrm>
            <a:off x="990600" y="1752600"/>
            <a:ext cx="7010400" cy="1676400"/>
          </a:xfrm>
        </p:spPr>
        <p:txBody>
          <a:bodyPr/>
          <a:lstStyle/>
          <a:p>
            <a:pPr eaLnBrk="1"/>
            <a:r>
              <a:rPr lang="bg-BG" sz="4800" smtClean="0">
                <a:solidFill>
                  <a:srgbClr val="FF0000"/>
                </a:solidFill>
                <a:latin typeface="Garamond" pitchFamily="18" charset="0"/>
              </a:rPr>
              <a:t>Проект</a:t>
            </a:r>
            <a:r>
              <a:rPr sz="4800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lang="bg-BG" sz="4800" smtClean="0">
                <a:solidFill>
                  <a:srgbClr val="FF0000"/>
                </a:solidFill>
                <a:latin typeface="Garamond" pitchFamily="18" charset="0"/>
              </a:rPr>
              <a:t>на ученици в </a:t>
            </a:r>
            <a:br>
              <a:rPr lang="bg-BG" sz="480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bg-BG" sz="4800" smtClean="0">
                <a:solidFill>
                  <a:srgbClr val="FF0000"/>
                </a:solidFill>
                <a:latin typeface="Garamond" pitchFamily="18" charset="0"/>
              </a:rPr>
              <a:t>стил </a:t>
            </a:r>
            <a:r>
              <a:rPr sz="4800" smtClean="0">
                <a:solidFill>
                  <a:srgbClr val="FF0000"/>
                </a:solidFill>
                <a:latin typeface="Garamond" pitchFamily="18" charset="0"/>
              </a:rPr>
              <a:t>“Mascil</a:t>
            </a:r>
            <a:r>
              <a:rPr sz="4800" smtClean="0">
                <a:solidFill>
                  <a:srgbClr val="FF0000"/>
                </a:solidFill>
                <a:latin typeface="Calibri" pitchFamily="34" charset="0"/>
              </a:rPr>
              <a:t>”</a:t>
            </a:r>
          </a:p>
        </p:txBody>
      </p:sp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990600" y="3962400"/>
            <a:ext cx="769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bg-BG" sz="4000">
                <a:solidFill>
                  <a:srgbClr val="000000"/>
                </a:solidFill>
                <a:latin typeface="Garamond" pitchFamily="18" charset="0"/>
              </a:rPr>
              <a:t>Задача на месец НОЕМВРИ</a:t>
            </a:r>
            <a:endParaRPr lang="en-US" sz="4000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32771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50" y="223838"/>
            <a:ext cx="1682750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7"/>
          <p:cNvPicPr>
            <a:picLocks noGrp="1" noChangeAspect="1"/>
          </p:cNvPicPr>
          <p:nvPr>
            <p:ph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410200" y="1219200"/>
            <a:ext cx="3733800" cy="4800600"/>
          </a:xfrm>
        </p:spPr>
      </p:pic>
      <p:sp>
        <p:nvSpPr>
          <p:cNvPr id="33794" name="Title 1"/>
          <p:cNvSpPr txBox="1">
            <a:spLocks noGrp="1"/>
          </p:cNvSpPr>
          <p:nvPr>
            <p:ph type="body" idx="1"/>
          </p:nvPr>
        </p:nvSpPr>
        <p:spPr>
          <a:xfrm>
            <a:off x="533400" y="990600"/>
            <a:ext cx="5029200" cy="5562600"/>
          </a:xfrm>
        </p:spPr>
        <p:txBody>
          <a:bodyPr/>
          <a:lstStyle/>
          <a:p>
            <a:pPr eaLnBrk="1">
              <a:lnSpc>
                <a:spcPct val="80000"/>
              </a:lnSpc>
              <a:spcBef>
                <a:spcPts val="600"/>
              </a:spcBef>
              <a:buFont typeface="Arial" charset="0"/>
              <a:buNone/>
            </a:pPr>
            <a:r>
              <a:rPr lang="bg-BG" sz="2400" smtClean="0">
                <a:solidFill>
                  <a:srgbClr val="FF0000"/>
                </a:solidFill>
                <a:latin typeface="Garamond" pitchFamily="18" charset="0"/>
              </a:rPr>
              <a:t>Проучване на проблема:</a:t>
            </a:r>
            <a:r>
              <a:rPr lang="bg-BG" sz="2400" smtClean="0">
                <a:latin typeface="Garamond" pitchFamily="18" charset="0"/>
              </a:rPr>
              <a:t> </a:t>
            </a:r>
          </a:p>
          <a:p>
            <a:pPr eaLnBrk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bg-BG" sz="2000" smtClean="0">
                <a:latin typeface="Garamond" pitchFamily="18" charset="0"/>
              </a:rPr>
              <a:t>	По данни от “Национално изследване на престъпността”на Витоша</a:t>
            </a:r>
            <a:r>
              <a:rPr sz="2000" smtClean="0">
                <a:latin typeface="Garamond" pitchFamily="18" charset="0"/>
              </a:rPr>
              <a:t> research</a:t>
            </a:r>
            <a:r>
              <a:rPr lang="bg-BG" sz="2000" smtClean="0">
                <a:latin typeface="Garamond" pitchFamily="18" charset="0"/>
              </a:rPr>
              <a:t> в “Резулати и тенденции” от 31.03.2011 година  </a:t>
            </a:r>
            <a:r>
              <a:rPr lang="bg-BG" sz="2000" b="1" smtClean="0">
                <a:latin typeface="Garamond" pitchFamily="18" charset="0"/>
              </a:rPr>
              <a:t>“ ...средно на година, около 10% от велосипедите в България се крадат...”</a:t>
            </a:r>
            <a:r>
              <a:rPr lang="bg-BG" sz="2000" smtClean="0">
                <a:latin typeface="Garamond" pitchFamily="18" charset="0"/>
              </a:rPr>
              <a:t> , </a:t>
            </a:r>
            <a:r>
              <a:rPr lang="bg-BG" sz="1600" smtClean="0">
                <a:latin typeface="Garamond" pitchFamily="18" charset="0"/>
              </a:rPr>
              <a:t>стр.16 в документа;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Font typeface="Arial" charset="0"/>
              <a:buNone/>
            </a:pPr>
            <a:r>
              <a:rPr lang="bg-BG" sz="2400" smtClean="0">
                <a:solidFill>
                  <a:srgbClr val="FF0000"/>
                </a:solidFill>
                <a:latin typeface="Garamond" pitchFamily="18" charset="0"/>
              </a:rPr>
              <a:t>Мотивация:</a:t>
            </a:r>
            <a:br>
              <a:rPr lang="bg-BG" sz="240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	</a:t>
            </a:r>
            <a:r>
              <a:rPr lang="bg-BG" sz="2000" smtClean="0">
                <a:latin typeface="Garamond" pitchFamily="18" charset="0"/>
              </a:rPr>
              <a:t>В България няма застрахователни дружества, които извършват застраховки на велосипеди;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Font typeface="Arial" charset="0"/>
              <a:buNone/>
            </a:pPr>
            <a:r>
              <a:rPr lang="bg-BG" sz="2400" smtClean="0">
                <a:solidFill>
                  <a:srgbClr val="FF0000"/>
                </a:solidFill>
                <a:latin typeface="Garamond" pitchFamily="18" charset="0"/>
              </a:rPr>
              <a:t>Проект за инвестиция:</a:t>
            </a:r>
          </a:p>
          <a:p>
            <a:pPr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Предполагаем брой клиенти -поне 1000 души;</a:t>
            </a:r>
          </a:p>
          <a:p>
            <a:pPr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Средна цена на велосипед - приблизително 700 лв;</a:t>
            </a:r>
          </a:p>
          <a:p>
            <a:pPr algn="ctr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Начален капитал -  най-малко  700 000 лв.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Font typeface="Arial" charset="0"/>
              <a:buNone/>
            </a:pPr>
            <a:r>
              <a:rPr lang="bg-BG" sz="2400" smtClean="0">
                <a:solidFill>
                  <a:srgbClr val="FF0000"/>
                </a:solidFill>
                <a:latin typeface="Garamond" pitchFamily="18" charset="0"/>
              </a:rPr>
              <a:t>Реализиране на проекта:</a:t>
            </a:r>
          </a:p>
          <a:p>
            <a:pPr eaLnBrk="1">
              <a:lnSpc>
                <a:spcPct val="80000"/>
              </a:lnSpc>
              <a:spcBef>
                <a:spcPts val="500"/>
              </a:spcBef>
              <a:buFont typeface="Arial" charset="0"/>
              <a:buNone/>
            </a:pPr>
            <a:r>
              <a:rPr lang="bg-BG" sz="2000" smtClean="0">
                <a:latin typeface="Garamond" pitchFamily="18" charset="0"/>
              </a:rPr>
              <a:t>	 Чрез създаване на собствен бизнес  </a:t>
            </a:r>
          </a:p>
        </p:txBody>
      </p:sp>
      <p:pic>
        <p:nvPicPr>
          <p:cNvPr id="33795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 txBox="1">
            <a:spLocks noGrp="1"/>
          </p:cNvSpPr>
          <p:nvPr>
            <p:ph type="title"/>
          </p:nvPr>
        </p:nvSpPr>
        <p:spPr>
          <a:xfrm>
            <a:off x="2133600" y="914400"/>
            <a:ext cx="5715000" cy="579438"/>
          </a:xfrm>
        </p:spPr>
        <p:txBody>
          <a:bodyPr anchor="b"/>
          <a:lstStyle/>
          <a:p>
            <a:pPr eaLnBrk="1"/>
            <a:r>
              <a:rPr sz="3600" b="1" smtClean="0">
                <a:solidFill>
                  <a:srgbClr val="FF0000"/>
                </a:solidFill>
                <a:latin typeface="Garamond" pitchFamily="18" charset="0"/>
              </a:rPr>
              <a:t>Peach Insurance Inc.</a:t>
            </a:r>
          </a:p>
        </p:txBody>
      </p:sp>
      <p:sp>
        <p:nvSpPr>
          <p:cNvPr id="34818" name="Subtitle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590800"/>
          </a:xfrm>
        </p:spPr>
        <p:txBody>
          <a:bodyPr/>
          <a:lstStyle/>
          <a:p>
            <a:pPr lvl="1" defTabSz="454025" eaLnBrk="1">
              <a:spcBef>
                <a:spcPts val="500"/>
              </a:spcBef>
            </a:pPr>
            <a:r>
              <a:rPr lang="bg-BG" sz="2100" b="1" smtClean="0">
                <a:latin typeface="Garamond" pitchFamily="18" charset="0"/>
              </a:rPr>
              <a:t>Основана от:</a:t>
            </a:r>
          </a:p>
          <a:p>
            <a:pPr defTabSz="454025" eaLnBrk="1">
              <a:spcBef>
                <a:spcPts val="600"/>
              </a:spcBef>
            </a:pPr>
            <a:r>
              <a:rPr lang="bg-BG" sz="2500" smtClean="0">
                <a:latin typeface="Garamond" pitchFamily="18" charset="0"/>
              </a:rPr>
              <a:t>Антонио Тодоров,</a:t>
            </a:r>
          </a:p>
          <a:p>
            <a:pPr defTabSz="454025" eaLnBrk="1">
              <a:spcBef>
                <a:spcPts val="600"/>
              </a:spcBef>
            </a:pPr>
            <a:r>
              <a:rPr lang="bg-BG" sz="2500" smtClean="0">
                <a:latin typeface="Garamond" pitchFamily="18" charset="0"/>
              </a:rPr>
              <a:t>Даниел Димитров,</a:t>
            </a:r>
          </a:p>
          <a:p>
            <a:pPr defTabSz="454025" eaLnBrk="1">
              <a:spcBef>
                <a:spcPts val="600"/>
              </a:spcBef>
            </a:pPr>
            <a:r>
              <a:rPr lang="bg-BG" sz="2500" smtClean="0">
                <a:latin typeface="Garamond" pitchFamily="18" charset="0"/>
              </a:rPr>
              <a:t>Михаел Христов,</a:t>
            </a:r>
          </a:p>
          <a:p>
            <a:pPr defTabSz="454025" eaLnBrk="1">
              <a:spcBef>
                <a:spcPts val="600"/>
              </a:spcBef>
            </a:pPr>
            <a:r>
              <a:rPr lang="bg-BG" sz="2500" smtClean="0">
                <a:latin typeface="Garamond" pitchFamily="18" charset="0"/>
              </a:rPr>
              <a:t> Явор Петков</a:t>
            </a:r>
            <a:r>
              <a:rPr lang="bg-BG" sz="2500" smtClean="0">
                <a:latin typeface="Calibri" pitchFamily="34" charset="0"/>
              </a:rPr>
              <a:t>.</a:t>
            </a:r>
            <a:endParaRPr sz="2500" smtClean="0">
              <a:latin typeface="Calibri" pitchFamily="34" charset="0"/>
            </a:endParaRPr>
          </a:p>
        </p:txBody>
      </p:sp>
      <p:pic>
        <p:nvPicPr>
          <p:cNvPr id="34819" name="Picture 6" descr="IMG_20141204_142417"/>
          <p:cNvPicPr>
            <a:picLocks noGrp="1" noChangeAspect="1"/>
          </p:cNvPicPr>
          <p:nvPr>
            <p:ph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3733800"/>
            <a:ext cx="2790825" cy="2093913"/>
          </a:xfrm>
        </p:spPr>
      </p:pic>
      <p:pic>
        <p:nvPicPr>
          <p:cNvPr id="34820" name="Picture 7" descr="IMG_20141204_141416"/>
          <p:cNvPicPr>
            <a:picLocks noGrp="1" noChangeAspect="1"/>
          </p:cNvPicPr>
          <p:nvPr>
            <p:ph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762000" y="4114800"/>
            <a:ext cx="2714625" cy="2036763"/>
          </a:xfrm>
        </p:spPr>
      </p:pic>
      <p:pic>
        <p:nvPicPr>
          <p:cNvPr id="34821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0" descr="&amp;Dcy;&amp;iecy;&amp;tcy;&amp;scy;&amp;kcy;&amp;icy;&amp;jcy; &amp;vcy;&amp;iecy;&amp;lcy;&amp;ocy;&amp;scy;&amp;icy;&amp;pcy;&amp;iecy;&amp;dcy; - Kids bike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1676400"/>
            <a:ext cx="243840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7800" y="115888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2"/>
          <p:cNvSpPr txBox="1">
            <a:spLocks noGrp="1"/>
          </p:cNvSpPr>
          <p:nvPr>
            <p:ph type="title" idx="4294967295"/>
          </p:nvPr>
        </p:nvSpPr>
        <p:spPr>
          <a:xfrm>
            <a:off x="1676400" y="685800"/>
            <a:ext cx="5562600" cy="914400"/>
          </a:xfrm>
        </p:spPr>
        <p:txBody>
          <a:bodyPr/>
          <a:lstStyle/>
          <a:p>
            <a:pPr eaLnBrk="1"/>
            <a:r>
              <a:rPr lang="bg-BG" smtClean="0">
                <a:solidFill>
                  <a:srgbClr val="FF0000"/>
                </a:solidFill>
                <a:latin typeface="Garamond" pitchFamily="18" charset="0"/>
              </a:rPr>
              <a:t>Защо да изберете нас ?</a:t>
            </a:r>
            <a:endParaRPr smtClean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6866" name="Content Placeholder 13"/>
          <p:cNvSpPr txBox="1">
            <a:spLocks noGrp="1"/>
          </p:cNvSpPr>
          <p:nvPr>
            <p:ph type="body" idx="4294967295"/>
          </p:nvPr>
        </p:nvSpPr>
        <p:spPr>
          <a:xfrm>
            <a:off x="914400" y="1600200"/>
            <a:ext cx="7391400" cy="3352800"/>
          </a:xfrm>
        </p:spPr>
        <p:txBody>
          <a:bodyPr anchor="ctr"/>
          <a:lstStyle/>
          <a:p>
            <a:pPr marL="282575" indent="-282575" defTabSz="454025" eaLnBrk="1">
              <a:spcBef>
                <a:spcPts val="700"/>
              </a:spcBef>
            </a:pPr>
            <a:r>
              <a:rPr lang="bg-BG" sz="2800" i="1" smtClean="0">
                <a:latin typeface="Garamond" pitchFamily="18" charset="0"/>
              </a:rPr>
              <a:t>100%  </a:t>
            </a:r>
            <a:r>
              <a:rPr lang="bg-BG" sz="2800" smtClean="0">
                <a:latin typeface="Garamond" pitchFamily="18" charset="0"/>
              </a:rPr>
              <a:t>покритие на реална цена на всеки велосипед до 5 години;</a:t>
            </a:r>
          </a:p>
          <a:p>
            <a:pPr marL="282575" indent="-282575" defTabSz="454025" eaLnBrk="1">
              <a:spcBef>
                <a:spcPts val="700"/>
              </a:spcBef>
            </a:pPr>
            <a:r>
              <a:rPr lang="bg-BG" sz="2800" smtClean="0">
                <a:latin typeface="Garamond" pitchFamily="18" charset="0"/>
              </a:rPr>
              <a:t>Прозрачност в калкулиране на застраховките; </a:t>
            </a:r>
          </a:p>
          <a:p>
            <a:pPr marL="282575" indent="-282575" defTabSz="454025" eaLnBrk="1">
              <a:spcBef>
                <a:spcPts val="700"/>
              </a:spcBef>
            </a:pPr>
            <a:r>
              <a:rPr lang="bg-BG" sz="2800" i="1" smtClean="0">
                <a:latin typeface="Garamond" pitchFamily="18" charset="0"/>
              </a:rPr>
              <a:t>Онлайн покритие </a:t>
            </a:r>
            <a:r>
              <a:rPr lang="bg-BG" sz="2800" smtClean="0">
                <a:latin typeface="Garamond" pitchFamily="18" charset="0"/>
              </a:rPr>
              <a:t>за цялата страна;</a:t>
            </a:r>
          </a:p>
          <a:p>
            <a:pPr marL="282575" indent="-282575" defTabSz="454025" eaLnBrk="1">
              <a:spcBef>
                <a:spcPts val="700"/>
              </a:spcBef>
            </a:pPr>
            <a:r>
              <a:rPr lang="bg-BG" sz="2800" smtClean="0">
                <a:latin typeface="Garamond" pitchFamily="18" charset="0"/>
              </a:rPr>
              <a:t>Ние сме</a:t>
            </a:r>
            <a:r>
              <a:rPr lang="bg-BG" sz="2800" i="1" smtClean="0">
                <a:latin typeface="Garamond" pitchFamily="18" charset="0"/>
              </a:rPr>
              <a:t> единствената </a:t>
            </a:r>
            <a:r>
              <a:rPr lang="bg-BG" sz="2800" smtClean="0">
                <a:latin typeface="Garamond" pitchFamily="18" charset="0"/>
              </a:rPr>
              <a:t>застрахователна компания</a:t>
            </a:r>
            <a:r>
              <a:rPr lang="bg-BG" sz="2800" i="1" smtClean="0">
                <a:latin typeface="Garamond" pitchFamily="18" charset="0"/>
              </a:rPr>
              <a:t> </a:t>
            </a:r>
            <a:r>
              <a:rPr lang="bg-BG" sz="2800" smtClean="0">
                <a:latin typeface="Garamond" pitchFamily="18" charset="0"/>
              </a:rPr>
              <a:t>за велосипеди в България.</a:t>
            </a:r>
          </a:p>
        </p:txBody>
      </p:sp>
      <p:sp>
        <p:nvSpPr>
          <p:cNvPr id="36867" name="Title 1"/>
          <p:cNvSpPr>
            <a:spLocks noChangeArrowheads="1"/>
          </p:cNvSpPr>
          <p:nvPr/>
        </p:nvSpPr>
        <p:spPr bwMode="auto">
          <a:xfrm>
            <a:off x="3810000" y="59436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Garamond" pitchFamily="18" charset="0"/>
              </a:rPr>
              <a:t>Peach Insurance Inc.</a:t>
            </a: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762000" y="5029200"/>
            <a:ext cx="73152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/>
            <a:r>
              <a:rPr lang="bg-BG" b="1">
                <a:solidFill>
                  <a:srgbClr val="FF0000"/>
                </a:solidFill>
                <a:latin typeface="Calibri" pitchFamily="34" charset="0"/>
              </a:rPr>
              <a:t>Бележка:</a:t>
            </a:r>
            <a:r>
              <a:rPr lang="bg-BG" b="1">
                <a:solidFill>
                  <a:srgbClr val="000000"/>
                </a:solidFill>
                <a:latin typeface="Calibri" pitchFamily="34" charset="0"/>
              </a:rPr>
              <a:t> За да изчислите вашата застраховка,</a:t>
            </a:r>
          </a:p>
          <a:p>
            <a:pPr algn="ctr"/>
            <a:r>
              <a:rPr lang="bg-BG" b="1">
                <a:solidFill>
                  <a:srgbClr val="000000"/>
                </a:solidFill>
                <a:latin typeface="Calibri" pitchFamily="34" charset="0"/>
              </a:rPr>
              <a:t>ползвайте  </a:t>
            </a:r>
            <a:r>
              <a:rPr lang="bg-BG" sz="2400" b="1" i="1">
                <a:solidFill>
                  <a:srgbClr val="000000"/>
                </a:solidFill>
                <a:latin typeface="Calibri" pitchFamily="34" charset="0"/>
              </a:rPr>
              <a:t>калкулатора за застраховане</a:t>
            </a:r>
            <a:r>
              <a:rPr lang="bg-BG" b="1">
                <a:solidFill>
                  <a:srgbClr val="000000"/>
                </a:solidFill>
                <a:latin typeface="Calibri" pitchFamily="34" charset="0"/>
              </a:rPr>
              <a:t> от нашия сайт;</a:t>
            </a:r>
            <a:endParaRPr lang="en-US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6869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050" y="115888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 txBox="1">
            <a:spLocks noGrp="1"/>
          </p:cNvSpPr>
          <p:nvPr>
            <p:ph type="title" idx="4294967295"/>
          </p:nvPr>
        </p:nvSpPr>
        <p:spPr>
          <a:xfrm>
            <a:off x="1600200" y="838200"/>
            <a:ext cx="5638800" cy="914400"/>
          </a:xfrm>
        </p:spPr>
        <p:txBody>
          <a:bodyPr/>
          <a:lstStyle/>
          <a:p>
            <a:pPr eaLnBrk="1"/>
            <a:r>
              <a:rPr lang="bg-BG" sz="2900" smtClean="0">
                <a:solidFill>
                  <a:srgbClr val="FF0000"/>
                </a:solidFill>
                <a:latin typeface="Garamond" pitchFamily="18" charset="0"/>
              </a:rPr>
              <a:t>Основни понятия за калкулиране на застраховката</a:t>
            </a:r>
          </a:p>
        </p:txBody>
      </p:sp>
      <p:sp>
        <p:nvSpPr>
          <p:cNvPr id="38914" name="Content Placeholder 2"/>
          <p:cNvSpPr txBox="1">
            <a:spLocks noGrp="1"/>
          </p:cNvSpPr>
          <p:nvPr>
            <p:ph type="body" idx="4294967295"/>
          </p:nvPr>
        </p:nvSpPr>
        <p:spPr/>
        <p:txBody>
          <a:bodyPr anchor="ctr"/>
          <a:lstStyle/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Застрахователна стойност 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(ЗС)</a:t>
            </a:r>
            <a:r>
              <a:rPr lang="bg-BG" sz="2000" smtClean="0">
                <a:latin typeface="Garamond" pitchFamily="18" charset="0"/>
              </a:rPr>
              <a:t> - пазарна цена на велосипеда в момента на застраховане;</a:t>
            </a:r>
          </a:p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Начална стойност 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(НС)</a:t>
            </a:r>
            <a:r>
              <a:rPr lang="bg-BG" sz="2000" smtClean="0">
                <a:latin typeface="Garamond" pitchFamily="18" charset="0"/>
              </a:rPr>
              <a:t> - стойността на велосипеда по фактура;</a:t>
            </a:r>
          </a:p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Застрахователна вноска за година 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(ЗВГ)</a:t>
            </a:r>
            <a:r>
              <a:rPr lang="bg-BG" sz="2000" smtClean="0">
                <a:latin typeface="Garamond" pitchFamily="18" charset="0"/>
              </a:rPr>
              <a:t> - цена на застраховката за </a:t>
            </a:r>
            <a:r>
              <a:rPr lang="bg-BG" sz="2000" b="1" smtClean="0">
                <a:latin typeface="Garamond" pitchFamily="18" charset="0"/>
              </a:rPr>
              <a:t>една</a:t>
            </a:r>
            <a:r>
              <a:rPr lang="bg-BG" sz="2000" smtClean="0">
                <a:latin typeface="Garamond" pitchFamily="18" charset="0"/>
              </a:rPr>
              <a:t> година;</a:t>
            </a:r>
          </a:p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Обезщетение 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(О)</a:t>
            </a:r>
            <a:r>
              <a:rPr lang="bg-BG" sz="2000" smtClean="0">
                <a:latin typeface="Garamond" pitchFamily="18" charset="0"/>
              </a:rPr>
              <a:t> - сума, която се връща при кражба;</a:t>
            </a:r>
          </a:p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Процент на овехтяване 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(ПО)</a:t>
            </a:r>
            <a:r>
              <a:rPr lang="bg-BG" sz="2000" smtClean="0">
                <a:latin typeface="Garamond" pitchFamily="18" charset="0"/>
              </a:rPr>
              <a:t> - с колко намалява стойността на велосипеда за година, определя се от велосипедния пазар;</a:t>
            </a:r>
          </a:p>
          <a:p>
            <a:pPr lvl="1" defTabSz="454025" eaLnBrk="1"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0-12 месеца= 2%;</a:t>
            </a:r>
          </a:p>
          <a:p>
            <a:pPr lvl="1" defTabSz="454025" eaLnBrk="1"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12-36 месеца=1,25% ;</a:t>
            </a:r>
          </a:p>
          <a:p>
            <a:pPr lvl="1" defTabSz="454025" eaLnBrk="1"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36-60 месеца=0,8%;</a:t>
            </a:r>
          </a:p>
          <a:p>
            <a:pPr lvl="1" defTabSz="454025" eaLnBrk="1"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60+ месеца = определя се от наши вещи лица.</a:t>
            </a:r>
          </a:p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Възраст на велосипед 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(ВВ);</a:t>
            </a:r>
          </a:p>
          <a:p>
            <a:pPr marL="282575" indent="-282575" defTabSz="454025" eaLnBrk="1">
              <a:lnSpc>
                <a:spcPct val="80000"/>
              </a:lnSpc>
              <a:spcBef>
                <a:spcPts val="500"/>
              </a:spcBef>
            </a:pPr>
            <a:r>
              <a:rPr lang="bg-BG" sz="2000" smtClean="0">
                <a:latin typeface="Garamond" pitchFamily="18" charset="0"/>
              </a:rPr>
              <a:t>Възраст на велосипед при кражба</a:t>
            </a:r>
            <a:r>
              <a:rPr lang="bg-BG" sz="2000" smtClean="0">
                <a:solidFill>
                  <a:srgbClr val="FF0000"/>
                </a:solidFill>
                <a:latin typeface="Garamond" pitchFamily="18" charset="0"/>
              </a:rPr>
              <a:t> (ВВк)</a:t>
            </a:r>
          </a:p>
        </p:txBody>
      </p:sp>
      <p:sp>
        <p:nvSpPr>
          <p:cNvPr id="38915" name="Title 1"/>
          <p:cNvSpPr>
            <a:spLocks noChangeArrowheads="1"/>
          </p:cNvSpPr>
          <p:nvPr/>
        </p:nvSpPr>
        <p:spPr bwMode="auto">
          <a:xfrm>
            <a:off x="4572000" y="6324600"/>
            <a:ext cx="419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Garamond" pitchFamily="18" charset="0"/>
              </a:rPr>
              <a:t>Peach Insurance Inc.</a:t>
            </a:r>
          </a:p>
        </p:txBody>
      </p:sp>
      <p:pic>
        <p:nvPicPr>
          <p:cNvPr id="3891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750" y="115888"/>
            <a:ext cx="1684338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 txBox="1">
            <a:spLocks noGrp="1"/>
          </p:cNvSpPr>
          <p:nvPr>
            <p:ph type="title" idx="4294967295"/>
          </p:nvPr>
        </p:nvSpPr>
        <p:spPr>
          <a:xfrm>
            <a:off x="1035050" y="1295400"/>
            <a:ext cx="7513638" cy="1371600"/>
          </a:xfrm>
        </p:spPr>
        <p:txBody>
          <a:bodyPr/>
          <a:lstStyle/>
          <a:p>
            <a:pPr eaLnBrk="1"/>
            <a:r>
              <a:rPr lang="bg-BG" sz="2500" smtClean="0">
                <a:solidFill>
                  <a:srgbClr val="FF0000"/>
                </a:solidFill>
                <a:latin typeface="Garamond" pitchFamily="18" charset="0"/>
              </a:rPr>
              <a:t>Алгоритми за пресмятане стойността на ЗАСТРАХОВКАТА и съответното обезщетение, според периода на овехтяване (ПО) и възрастта на велосипеда (ВВ)</a:t>
            </a:r>
          </a:p>
        </p:txBody>
      </p:sp>
      <p:sp>
        <p:nvSpPr>
          <p:cNvPr id="39938" name="Content Placeholder 2"/>
          <p:cNvSpPr txBox="1">
            <a:spLocks noGrp="1"/>
          </p:cNvSpPr>
          <p:nvPr>
            <p:ph type="body" idx="4294967295"/>
          </p:nvPr>
        </p:nvSpPr>
        <p:spPr>
          <a:xfrm>
            <a:off x="304800" y="2667000"/>
            <a:ext cx="5791200" cy="1219200"/>
          </a:xfrm>
        </p:spPr>
        <p:txBody>
          <a:bodyPr anchor="ctr"/>
          <a:lstStyle/>
          <a:p>
            <a:pPr marL="282575" indent="-282575" defTabSz="454025" eaLnBrk="1">
              <a:lnSpc>
                <a:spcPct val="90000"/>
              </a:lnSpc>
              <a:spcBef>
                <a:spcPts val="400"/>
              </a:spcBef>
            </a:pPr>
            <a:r>
              <a:rPr lang="bg-BG" sz="1700" b="1" smtClean="0">
                <a:latin typeface="Garamond" pitchFamily="18" charset="0"/>
              </a:rPr>
              <a:t>ПО=2%</a:t>
            </a:r>
          </a:p>
          <a:p>
            <a:pPr marL="282575" indent="-282575" defTabSz="454025" eaLnBrk="1">
              <a:lnSpc>
                <a:spcPct val="90000"/>
              </a:lnSpc>
              <a:spcBef>
                <a:spcPts val="400"/>
              </a:spcBef>
            </a:pPr>
            <a:r>
              <a:rPr lang="bg-BG" sz="1700" b="1" smtClean="0">
                <a:latin typeface="Garamond" pitchFamily="18" charset="0"/>
              </a:rPr>
              <a:t>ВВ&lt;=12 месеца</a:t>
            </a:r>
          </a:p>
          <a:p>
            <a:pPr marL="282575" indent="-282575" defTabSz="454025" eaLnBrk="1">
              <a:lnSpc>
                <a:spcPct val="90000"/>
              </a:lnSpc>
              <a:spcBef>
                <a:spcPts val="400"/>
              </a:spcBef>
            </a:pPr>
            <a:r>
              <a:rPr lang="bg-BG" sz="1700" smtClean="0">
                <a:latin typeface="Calibri" pitchFamily="34" charset="0"/>
              </a:rPr>
              <a:t>ЗСГ= 10%*(НС -(2*ВВ )%*НС)</a:t>
            </a:r>
          </a:p>
          <a:p>
            <a:pPr marL="282575" indent="-282575" defTabSz="454025" eaLnBrk="1">
              <a:lnSpc>
                <a:spcPct val="90000"/>
              </a:lnSpc>
              <a:spcBef>
                <a:spcPts val="400"/>
              </a:spcBef>
            </a:pPr>
            <a:r>
              <a:rPr lang="bg-BG" sz="1700" smtClean="0">
                <a:latin typeface="Calibri" pitchFamily="34" charset="0"/>
              </a:rPr>
              <a:t>О= НС -(ПО*ВВк )%*НС</a:t>
            </a:r>
          </a:p>
          <a:p>
            <a:pPr marL="282575" indent="-282575" defTabSz="454025" eaLnBrk="1">
              <a:lnSpc>
                <a:spcPct val="90000"/>
              </a:lnSpc>
              <a:spcBef>
                <a:spcPts val="400"/>
              </a:spcBef>
              <a:buFont typeface="Arial" charset="0"/>
              <a:buNone/>
            </a:pPr>
            <a:endParaRPr lang="bg-BG" sz="1500" smtClean="0">
              <a:latin typeface="Calibri" pitchFamily="34" charset="0"/>
            </a:endParaRPr>
          </a:p>
        </p:txBody>
      </p:sp>
      <p:sp>
        <p:nvSpPr>
          <p:cNvPr id="39939" name="Content Placeholder 2"/>
          <p:cNvSpPr>
            <a:spLocks noChangeArrowheads="1"/>
          </p:cNvSpPr>
          <p:nvPr/>
        </p:nvSpPr>
        <p:spPr bwMode="auto">
          <a:xfrm>
            <a:off x="4191000" y="2667000"/>
            <a:ext cx="4953000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 b="1">
                <a:solidFill>
                  <a:srgbClr val="000000"/>
                </a:solidFill>
                <a:latin typeface="Garamond" pitchFamily="18" charset="0"/>
              </a:rPr>
              <a:t>ПО=1,25%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 b="1">
                <a:solidFill>
                  <a:srgbClr val="000000"/>
                </a:solidFill>
                <a:latin typeface="Garamond" pitchFamily="18" charset="0"/>
              </a:rPr>
              <a:t>12&lt;=ВВ&lt;=36 месеца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>
                <a:solidFill>
                  <a:srgbClr val="000000"/>
                </a:solidFill>
                <a:latin typeface="Garamond" pitchFamily="18" charset="0"/>
              </a:rPr>
              <a:t>ЗСГ= 10%*(НС -(24-1,25*(ВВ-12) )%*НС)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>
                <a:solidFill>
                  <a:srgbClr val="000000"/>
                </a:solidFill>
                <a:latin typeface="Garamond" pitchFamily="18" charset="0"/>
              </a:rPr>
              <a:t>О= НС -(24-1,25*(ВВк-12) )%*НС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endParaRPr lang="bg-BG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940" name="Content Placeholder 2"/>
          <p:cNvSpPr>
            <a:spLocks noChangeArrowheads="1"/>
          </p:cNvSpPr>
          <p:nvPr/>
        </p:nvSpPr>
        <p:spPr bwMode="auto">
          <a:xfrm>
            <a:off x="381000" y="4038600"/>
            <a:ext cx="4724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 b="1">
                <a:solidFill>
                  <a:srgbClr val="000000"/>
                </a:solidFill>
                <a:latin typeface="Garamond" pitchFamily="18" charset="0"/>
              </a:rPr>
              <a:t>ПО=0,8%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 b="1">
                <a:solidFill>
                  <a:srgbClr val="000000"/>
                </a:solidFill>
                <a:latin typeface="Garamond" pitchFamily="18" charset="0"/>
              </a:rPr>
              <a:t>36 месеца &lt; ВВ&lt;=60 месеца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>
                <a:solidFill>
                  <a:srgbClr val="000000"/>
                </a:solidFill>
                <a:latin typeface="Garamond" pitchFamily="18" charset="0"/>
              </a:rPr>
              <a:t>ЗСГ= 10%*(НС -(54+0,8*(ВВ-36) )%*НС)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r>
              <a:rPr lang="bg-BG">
                <a:solidFill>
                  <a:srgbClr val="000000"/>
                </a:solidFill>
                <a:latin typeface="Garamond" pitchFamily="18" charset="0"/>
              </a:rPr>
              <a:t>О= НС -(54+0,8*(ВВк-36) )%*НС</a:t>
            </a:r>
          </a:p>
          <a:p>
            <a:pPr marL="282575" indent="-282575" defTabSz="454025">
              <a:spcBef>
                <a:spcPts val="400"/>
              </a:spcBef>
              <a:buSzPct val="100000"/>
              <a:buFontTx/>
              <a:buChar char="•"/>
            </a:pPr>
            <a:endParaRPr lang="bg-BG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39941" name="Title 1"/>
          <p:cNvSpPr>
            <a:spLocks noChangeArrowheads="1"/>
          </p:cNvSpPr>
          <p:nvPr/>
        </p:nvSpPr>
        <p:spPr bwMode="auto">
          <a:xfrm>
            <a:off x="5029200" y="6324600"/>
            <a:ext cx="365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Garamond" pitchFamily="18" charset="0"/>
              </a:rPr>
              <a:t>Peach Insurance Inc.</a:t>
            </a:r>
          </a:p>
        </p:txBody>
      </p:sp>
      <p:pic>
        <p:nvPicPr>
          <p:cNvPr id="39942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3" name="Rectangle 10"/>
          <p:cNvSpPr>
            <a:spLocks noChangeArrowheads="1"/>
          </p:cNvSpPr>
          <p:nvPr/>
        </p:nvSpPr>
        <p:spPr bwMode="auto">
          <a:xfrm>
            <a:off x="4419600" y="4114800"/>
            <a:ext cx="449580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ts val="400"/>
              </a:spcBef>
              <a:buSzPct val="100000"/>
              <a:buFontTx/>
              <a:buChar char="•"/>
            </a:pPr>
            <a:r>
              <a:rPr lang="bg-BG" b="1">
                <a:solidFill>
                  <a:srgbClr val="000000"/>
                </a:solidFill>
                <a:latin typeface="Calibri" pitchFamily="34" charset="0"/>
              </a:rPr>
              <a:t>При ВВ&gt;60</a:t>
            </a:r>
            <a:r>
              <a:rPr lang="bg-BG">
                <a:solidFill>
                  <a:srgbClr val="000000"/>
                </a:solidFill>
                <a:latin typeface="Calibri" pitchFamily="34" charset="0"/>
              </a:rPr>
              <a:t> месеца застрахователната стойност се определя </a:t>
            </a:r>
            <a:r>
              <a:rPr lang="bg-BG" b="1" i="1">
                <a:solidFill>
                  <a:srgbClr val="000000"/>
                </a:solidFill>
                <a:latin typeface="Calibri" pitchFamily="34" charset="0"/>
              </a:rPr>
              <a:t>при оглед</a:t>
            </a:r>
            <a:r>
              <a:rPr lang="bg-BG">
                <a:solidFill>
                  <a:srgbClr val="000000"/>
                </a:solidFill>
                <a:latin typeface="Calibri" pitchFamily="34" charset="0"/>
              </a:rPr>
              <a:t> на велосипеда от </a:t>
            </a:r>
            <a:r>
              <a:rPr lang="bg-BG" b="1" i="1">
                <a:solidFill>
                  <a:srgbClr val="000000"/>
                </a:solidFill>
                <a:latin typeface="Calibri" pitchFamily="34" charset="0"/>
              </a:rPr>
              <a:t>наши вещи лица</a:t>
            </a:r>
            <a:r>
              <a:rPr lang="bg-BG">
                <a:solidFill>
                  <a:srgbClr val="000000"/>
                </a:solidFill>
                <a:latin typeface="Calibri" pitchFamily="34" charset="0"/>
              </a:rPr>
              <a:t> ; Обезщетението може да бъде не по-голямо от 26.8% от началната стойност  и не по-малка от 10% от началната стойност;</a:t>
            </a:r>
          </a:p>
          <a:p>
            <a:pPr lvl="1">
              <a:spcBef>
                <a:spcPts val="400"/>
              </a:spcBef>
              <a:buSzPct val="100000"/>
              <a:buFontTx/>
              <a:buChar char="•"/>
            </a:pPr>
            <a:endParaRPr lang="bg-BG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9944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6050" y="13335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 txBox="1">
            <a:spLocks noGrp="1"/>
          </p:cNvSpPr>
          <p:nvPr>
            <p:ph type="title" idx="4294967295"/>
          </p:nvPr>
        </p:nvSpPr>
        <p:spPr>
          <a:xfrm>
            <a:off x="1371600" y="1219200"/>
            <a:ext cx="6705600" cy="762000"/>
          </a:xfrm>
        </p:spPr>
        <p:txBody>
          <a:bodyPr/>
          <a:lstStyle/>
          <a:p>
            <a:pPr eaLnBrk="1"/>
            <a:r>
              <a:rPr lang="bg-BG" sz="2500" smtClean="0">
                <a:solidFill>
                  <a:srgbClr val="FF0000"/>
                </a:solidFill>
                <a:latin typeface="Garamond" pitchFamily="18" charset="0"/>
              </a:rPr>
              <a:t>Общи условия и изисквания на застрахователното дружество</a:t>
            </a:r>
            <a:endParaRPr lang="bg-BG" sz="2500" b="1" smtClean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40962" name="Rectangle 4"/>
          <p:cNvSpPr>
            <a:spLocks noChangeArrowheads="1"/>
          </p:cNvSpPr>
          <p:nvPr/>
        </p:nvSpPr>
        <p:spPr bwMode="auto">
          <a:xfrm>
            <a:off x="609600" y="2286000"/>
            <a:ext cx="37338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500"/>
              </a:spcBef>
            </a:pPr>
            <a:r>
              <a:rPr lang="bg-BG" sz="2000">
                <a:solidFill>
                  <a:srgbClr val="000000"/>
                </a:solidFill>
                <a:latin typeface="Calibri" pitchFamily="34" charset="0"/>
              </a:rPr>
              <a:t>Застрахователната компания  използва  база данни от велосипеди на пазара;</a:t>
            </a:r>
          </a:p>
          <a:p>
            <a:r>
              <a:rPr lang="bg-BG" sz="2000">
                <a:solidFill>
                  <a:srgbClr val="000000"/>
                </a:solidFill>
                <a:latin typeface="Calibri" pitchFamily="34" charset="0"/>
              </a:rPr>
              <a:t>Застрахователна вноска за година = 10%*застрахователна стойност;</a:t>
            </a:r>
          </a:p>
          <a:p>
            <a:r>
              <a:rPr lang="bg-BG" sz="2000">
                <a:solidFill>
                  <a:srgbClr val="000000"/>
                </a:solidFill>
                <a:latin typeface="Calibri" pitchFamily="34" charset="0"/>
              </a:rPr>
              <a:t>Лицето трябва да има навършени 18 години;</a:t>
            </a:r>
          </a:p>
          <a:p>
            <a:r>
              <a:rPr lang="bg-BG" sz="2000">
                <a:solidFill>
                  <a:srgbClr val="000000"/>
                </a:solidFill>
                <a:latin typeface="Calibri" pitchFamily="34" charset="0"/>
              </a:rPr>
              <a:t>Одобрен катинар за колелото от наши вещи лица;</a:t>
            </a:r>
          </a:p>
          <a:p>
            <a:r>
              <a:rPr lang="bg-BG" sz="2000">
                <a:solidFill>
                  <a:srgbClr val="000000"/>
                </a:solidFill>
                <a:latin typeface="Calibri" pitchFamily="34" charset="0"/>
              </a:rPr>
              <a:t>Документ за собственост.</a:t>
            </a:r>
          </a:p>
        </p:txBody>
      </p:sp>
      <p:sp>
        <p:nvSpPr>
          <p:cNvPr id="40963" name="Title 1"/>
          <p:cNvSpPr>
            <a:spLocks noChangeArrowheads="1"/>
          </p:cNvSpPr>
          <p:nvPr/>
        </p:nvSpPr>
        <p:spPr bwMode="auto">
          <a:xfrm>
            <a:off x="4953000" y="2286000"/>
            <a:ext cx="3733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/>
            <a:r>
              <a:rPr lang="bg-BG" b="1">
                <a:solidFill>
                  <a:srgbClr val="1F497D"/>
                </a:solidFill>
                <a:latin typeface="Garamond" pitchFamily="18" charset="0"/>
              </a:rPr>
              <a:t>Изисквания при изплащане на обезщетението за всички случаи</a:t>
            </a:r>
          </a:p>
        </p:txBody>
      </p:sp>
      <p:sp>
        <p:nvSpPr>
          <p:cNvPr id="40964" name="Content Placeholder 2"/>
          <p:cNvSpPr>
            <a:spLocks noChangeArrowheads="1"/>
          </p:cNvSpPr>
          <p:nvPr/>
        </p:nvSpPr>
        <p:spPr bwMode="auto">
          <a:xfrm>
            <a:off x="5029200" y="2971800"/>
            <a:ext cx="3810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82575" indent="-282575" defTabSz="454025">
              <a:spcBef>
                <a:spcPts val="500"/>
              </a:spcBef>
              <a:buSzPct val="100000"/>
              <a:buFontTx/>
              <a:buChar char="•"/>
            </a:pPr>
            <a:r>
              <a:rPr lang="bg-BG" sz="2000">
                <a:solidFill>
                  <a:srgbClr val="000000"/>
                </a:solidFill>
                <a:latin typeface="Garamond" pitchFamily="18" charset="0"/>
              </a:rPr>
              <a:t>Документ за собственост (фактура);</a:t>
            </a:r>
          </a:p>
          <a:p>
            <a:pPr marL="282575" indent="-282575" defTabSz="454025">
              <a:spcBef>
                <a:spcPts val="500"/>
              </a:spcBef>
              <a:buSzPct val="100000"/>
              <a:buFontTx/>
              <a:buChar char="•"/>
            </a:pPr>
            <a:r>
              <a:rPr lang="bg-BG" sz="2000">
                <a:solidFill>
                  <a:srgbClr val="000000"/>
                </a:solidFill>
                <a:latin typeface="Garamond" pitchFamily="18" charset="0"/>
              </a:rPr>
              <a:t>Показване на копие от застраховката;</a:t>
            </a:r>
          </a:p>
          <a:p>
            <a:pPr marL="282575" indent="-282575" defTabSz="454025">
              <a:spcBef>
                <a:spcPts val="500"/>
              </a:spcBef>
              <a:buSzPct val="100000"/>
              <a:buFontTx/>
              <a:buChar char="•"/>
            </a:pPr>
            <a:r>
              <a:rPr lang="bg-BG" sz="2000">
                <a:solidFill>
                  <a:srgbClr val="000000"/>
                </a:solidFill>
                <a:latin typeface="Garamond" pitchFamily="18" charset="0"/>
              </a:rPr>
              <a:t>След разследване на полицията при доказана кражба;</a:t>
            </a:r>
          </a:p>
        </p:txBody>
      </p:sp>
      <p:sp>
        <p:nvSpPr>
          <p:cNvPr id="40965" name="Title 1"/>
          <p:cNvSpPr>
            <a:spLocks noChangeArrowheads="1"/>
          </p:cNvSpPr>
          <p:nvPr/>
        </p:nvSpPr>
        <p:spPr bwMode="auto">
          <a:xfrm>
            <a:off x="4419600" y="60960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Garamond" pitchFamily="18" charset="0"/>
              </a:rPr>
              <a:t>Peach Insurance Inc.</a:t>
            </a:r>
          </a:p>
        </p:txBody>
      </p:sp>
      <p:pic>
        <p:nvPicPr>
          <p:cNvPr id="40966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8" y="52388"/>
            <a:ext cx="1682750" cy="91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 txBox="1">
            <a:spLocks noGrp="1"/>
          </p:cNvSpPr>
          <p:nvPr>
            <p:ph type="title" idx="4294967295"/>
          </p:nvPr>
        </p:nvSpPr>
        <p:spPr>
          <a:xfrm>
            <a:off x="609600" y="609600"/>
            <a:ext cx="8229600" cy="1143000"/>
          </a:xfrm>
        </p:spPr>
        <p:txBody>
          <a:bodyPr/>
          <a:lstStyle/>
          <a:p>
            <a:pPr eaLnBrk="1"/>
            <a:r>
              <a:rPr lang="bg-BG" sz="3200" smtClean="0">
                <a:solidFill>
                  <a:srgbClr val="FF0000"/>
                </a:solidFill>
                <a:latin typeface="Garamond" pitchFamily="18" charset="0"/>
              </a:rPr>
              <a:t>От какво печелим?!</a:t>
            </a:r>
            <a:r>
              <a:rPr lang="bg-BG" sz="2800" smtClean="0">
                <a:solidFill>
                  <a:srgbClr val="FF0000"/>
                </a:solidFill>
                <a:latin typeface="Garamond" pitchFamily="18" charset="0"/>
              </a:rPr>
              <a:t/>
            </a:r>
            <a:br>
              <a:rPr lang="bg-BG" sz="2800" smtClean="0">
                <a:solidFill>
                  <a:srgbClr val="FF0000"/>
                </a:solidFill>
                <a:latin typeface="Garamond" pitchFamily="18" charset="0"/>
              </a:rPr>
            </a:br>
            <a:r>
              <a:rPr lang="bg-BG" sz="2800" smtClean="0">
                <a:solidFill>
                  <a:srgbClr val="FF0000"/>
                </a:solidFill>
                <a:latin typeface="Garamond" pitchFamily="18" charset="0"/>
              </a:rPr>
              <a:t>*фирмена тайна, но ще я споделим</a:t>
            </a:r>
            <a:r>
              <a:rPr lang="bg-BG" sz="2800" smtClean="0">
                <a:solidFill>
                  <a:srgbClr val="FF0000"/>
                </a:solidFill>
                <a:latin typeface="Calibri" pitchFamily="34" charset="0"/>
              </a:rPr>
              <a:t></a:t>
            </a:r>
            <a:r>
              <a:rPr lang="bg-BG" sz="2800" smtClean="0">
                <a:solidFill>
                  <a:srgbClr val="FF0000"/>
                </a:solidFill>
                <a:latin typeface="Garamond" pitchFamily="18" charset="0"/>
              </a:rPr>
              <a:t>*</a:t>
            </a:r>
          </a:p>
        </p:txBody>
      </p:sp>
      <p:pic>
        <p:nvPicPr>
          <p:cNvPr id="4198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300" y="1749425"/>
            <a:ext cx="7937500" cy="412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itle 1"/>
          <p:cNvSpPr>
            <a:spLocks noChangeArrowheads="1"/>
          </p:cNvSpPr>
          <p:nvPr/>
        </p:nvSpPr>
        <p:spPr bwMode="auto">
          <a:xfrm>
            <a:off x="4114800" y="6019800"/>
            <a:ext cx="457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/>
            <a:r>
              <a:rPr lang="en-US" sz="2000" b="1">
                <a:solidFill>
                  <a:srgbClr val="FF0000"/>
                </a:solidFill>
                <a:latin typeface="Garamond" pitchFamily="18" charset="0"/>
              </a:rPr>
              <a:t>Peach Insurance Inc.</a:t>
            </a:r>
          </a:p>
        </p:txBody>
      </p:sp>
      <p:pic>
        <p:nvPicPr>
          <p:cNvPr id="41988" name="Picture 6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050" y="115888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4"/>
          <p:cNvSpPr txBox="1">
            <a:spLocks noGrp="1"/>
          </p:cNvSpPr>
          <p:nvPr>
            <p:ph type="title" idx="4294967295"/>
          </p:nvPr>
        </p:nvSpPr>
        <p:spPr>
          <a:xfrm>
            <a:off x="533400" y="2819400"/>
            <a:ext cx="6553200" cy="533400"/>
          </a:xfrm>
        </p:spPr>
        <p:txBody>
          <a:bodyPr/>
          <a:lstStyle/>
          <a:p>
            <a:pPr eaLnBrk="1"/>
            <a:r>
              <a:rPr lang="bg-BG" sz="3600" smtClean="0">
                <a:latin typeface="Garamond" pitchFamily="18" charset="0"/>
              </a:rPr>
              <a:t>Как да се свържете с нас?</a:t>
            </a:r>
            <a:endParaRPr sz="3600" smtClean="0">
              <a:latin typeface="Garamond" pitchFamily="18" charset="0"/>
            </a:endParaRPr>
          </a:p>
        </p:txBody>
      </p:sp>
      <p:sp>
        <p:nvSpPr>
          <p:cNvPr id="43010" name="Content Placeholder 5"/>
          <p:cNvSpPr txBox="1">
            <a:spLocks noGrp="1"/>
          </p:cNvSpPr>
          <p:nvPr>
            <p:ph type="body" idx="4294967295"/>
          </p:nvPr>
        </p:nvSpPr>
        <p:spPr>
          <a:xfrm>
            <a:off x="685800" y="3352800"/>
            <a:ext cx="7924800" cy="2773363"/>
          </a:xfrm>
        </p:spPr>
        <p:txBody>
          <a:bodyPr anchor="ctr"/>
          <a:lstStyle/>
          <a:p>
            <a:pPr marL="282575" indent="-282575" defTabSz="454025" eaLnBrk="1"/>
            <a:r>
              <a:rPr lang="bg-BG" smtClean="0">
                <a:solidFill>
                  <a:srgbClr val="FF0000"/>
                </a:solidFill>
                <a:latin typeface="Calibri" pitchFamily="34" charset="0"/>
              </a:rPr>
              <a:t>Сайт: </a:t>
            </a:r>
            <a:r>
              <a:rPr smtClean="0">
                <a:solidFill>
                  <a:srgbClr val="FF0000"/>
                </a:solidFill>
                <a:latin typeface="Algerian"/>
              </a:rPr>
              <a:t>peachins.inc.com</a:t>
            </a:r>
          </a:p>
          <a:p>
            <a:pPr marL="282575" indent="-282575" defTabSz="454025" eaLnBrk="1"/>
            <a:r>
              <a:rPr lang="bg-BG" smtClean="0">
                <a:solidFill>
                  <a:srgbClr val="FF0000"/>
                </a:solidFill>
                <a:latin typeface="Garamond" pitchFamily="18" charset="0"/>
              </a:rPr>
              <a:t>Телефон за връзка: </a:t>
            </a:r>
            <a:r>
              <a:rPr smtClean="0">
                <a:solidFill>
                  <a:srgbClr val="FF0000"/>
                </a:solidFill>
                <a:latin typeface="Garamond" pitchFamily="18" charset="0"/>
              </a:rPr>
              <a:t>+</a:t>
            </a:r>
            <a:r>
              <a:rPr i="1" smtClean="0">
                <a:solidFill>
                  <a:srgbClr val="FF0000"/>
                </a:solidFill>
                <a:latin typeface="Garamond" pitchFamily="18" charset="0"/>
              </a:rPr>
              <a:t>359 88 375 3476</a:t>
            </a:r>
          </a:p>
          <a:p>
            <a:pPr marL="282575" indent="-282575" defTabSz="454025" eaLnBrk="1"/>
            <a:r>
              <a:rPr smtClean="0">
                <a:solidFill>
                  <a:srgbClr val="FF0000"/>
                </a:solidFill>
                <a:latin typeface="Garamond" pitchFamily="18" charset="0"/>
              </a:rPr>
              <a:t>Email:</a:t>
            </a:r>
            <a:r>
              <a:rPr i="1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smtClean="0">
                <a:solidFill>
                  <a:srgbClr val="FF0000"/>
                </a:solidFill>
                <a:latin typeface="Garamond" pitchFamily="18" charset="0"/>
              </a:rPr>
              <a:t>peachinsinc@gmail.com</a:t>
            </a:r>
          </a:p>
          <a:p>
            <a:pPr marL="282575" indent="-282575" defTabSz="454025" eaLnBrk="1"/>
            <a:r>
              <a:rPr smtClean="0">
                <a:solidFill>
                  <a:srgbClr val="FF0000"/>
                </a:solidFill>
                <a:latin typeface="Garamond" pitchFamily="18" charset="0"/>
              </a:rPr>
              <a:t>Skype:</a:t>
            </a:r>
            <a:r>
              <a:rPr i="1" smtClean="0">
                <a:solidFill>
                  <a:srgbClr val="FF0000"/>
                </a:solidFill>
                <a:latin typeface="Garamond" pitchFamily="18" charset="0"/>
              </a:rPr>
              <a:t> </a:t>
            </a:r>
            <a:r>
              <a:rPr smtClean="0">
                <a:solidFill>
                  <a:srgbClr val="FF0000"/>
                </a:solidFill>
                <a:latin typeface="Garamond" pitchFamily="18" charset="0"/>
              </a:rPr>
              <a:t>peachinsinc</a:t>
            </a:r>
          </a:p>
        </p:txBody>
      </p:sp>
      <p:pic>
        <p:nvPicPr>
          <p:cNvPr id="43011" name="Picture 5" descr="&amp;Dcy;&amp;iecy;&amp;tcy;&amp;scy;&amp;kcy;&amp;icy;&amp;jcy; &amp;vcy;&amp;iecy;&amp;lcy;&amp;ocy;&amp;scy;&amp;icy;&amp;pcy;&amp;iecy;&amp;dcy; - Kids bik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57200"/>
            <a:ext cx="38100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228600"/>
            <a:ext cx="1095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050" y="115888"/>
            <a:ext cx="1682750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01013" y="42863"/>
            <a:ext cx="966787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14"/>
          <p:cNvSpPr txBox="1">
            <a:spLocks noGrp="1"/>
          </p:cNvSpPr>
          <p:nvPr>
            <p:ph type="title"/>
          </p:nvPr>
        </p:nvSpPr>
        <p:spPr>
          <a:xfrm>
            <a:off x="2133600" y="762000"/>
            <a:ext cx="5257800" cy="503238"/>
          </a:xfrm>
        </p:spPr>
        <p:txBody>
          <a:bodyPr/>
          <a:lstStyle/>
          <a:p>
            <a:pPr eaLnBrk="1"/>
            <a:r>
              <a:rPr lang="bg-BG" sz="3600" smtClean="0">
                <a:solidFill>
                  <a:srgbClr val="FF0000"/>
                </a:solidFill>
                <a:latin typeface="Garamond" pitchFamily="18" charset="0"/>
              </a:rPr>
              <a:t>Епилог</a:t>
            </a:r>
            <a:endParaRPr sz="3600" smtClean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44035" name="Picture 13" descr="IMG_20141204_115617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0" y="2590800"/>
            <a:ext cx="3962400" cy="2973388"/>
          </a:xfrm>
        </p:spPr>
      </p:pic>
      <p:sp>
        <p:nvSpPr>
          <p:cNvPr id="44036" name="Rectangle 15"/>
          <p:cNvSpPr txBox="1">
            <a:spLocks noGrp="1"/>
          </p:cNvSpPr>
          <p:nvPr>
            <p:ph type="body" idx="2"/>
          </p:nvPr>
        </p:nvSpPr>
        <p:spPr>
          <a:xfrm>
            <a:off x="381000" y="2209800"/>
            <a:ext cx="4419600" cy="4297363"/>
          </a:xfrm>
        </p:spPr>
        <p:txBody>
          <a:bodyPr/>
          <a:lstStyle/>
          <a:p>
            <a:pPr eaLnBrk="1">
              <a:spcBef>
                <a:spcPts val="700"/>
              </a:spcBef>
              <a:buFont typeface="Arial" charset="0"/>
              <a:buNone/>
            </a:pPr>
            <a:r>
              <a:rPr lang="bg-BG" sz="2800" smtClean="0">
                <a:latin typeface="Garamond" pitchFamily="18" charset="0"/>
              </a:rPr>
              <a:t>		И така, </a:t>
            </a:r>
            <a:r>
              <a:rPr lang="bg-BG" sz="2800" b="1" i="1" smtClean="0">
                <a:latin typeface="Garamond" pitchFamily="18" charset="0"/>
              </a:rPr>
              <a:t>вярата ни</a:t>
            </a:r>
            <a:r>
              <a:rPr lang="bg-BG" sz="2800" smtClean="0">
                <a:latin typeface="Garamond" pitchFamily="18" charset="0"/>
              </a:rPr>
              <a:t> се превръща в убеденост, че не само чрез думи, а чрез участие в решаването на практически задачи се достига до намаляване  на </a:t>
            </a:r>
            <a:r>
              <a:rPr lang="bg-BG" sz="2800" b="1" i="1" smtClean="0">
                <a:solidFill>
                  <a:srgbClr val="FF0000"/>
                </a:solidFill>
                <a:latin typeface="Garamond" pitchFamily="18" charset="0"/>
              </a:rPr>
              <a:t>“?” –те</a:t>
            </a:r>
            <a:r>
              <a:rPr lang="bg-BG" sz="2800" smtClean="0">
                <a:latin typeface="Garamond" pitchFamily="18" charset="0"/>
              </a:rPr>
              <a:t> в часовете по математика и извън тях </a:t>
            </a:r>
            <a:r>
              <a:rPr lang="bg-BG" sz="2800" smtClean="0">
                <a:latin typeface="Calibri" pitchFamily="34" charset="0"/>
              </a:rPr>
              <a:t></a:t>
            </a:r>
            <a:r>
              <a:rPr lang="bg-BG" sz="2800" smtClean="0">
                <a:latin typeface="Garamond" pitchFamily="18" charset="0"/>
              </a:rPr>
              <a:t>.</a:t>
            </a:r>
            <a:endParaRPr sz="2800" smtClean="0">
              <a:latin typeface="Garamond" pitchFamily="18" charset="0"/>
            </a:endParaRPr>
          </a:p>
        </p:txBody>
      </p:sp>
      <p:pic>
        <p:nvPicPr>
          <p:cNvPr id="44037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8275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Задачата на месец</a:t>
            </a:r>
            <a:r>
              <a:rPr smtClean="0">
                <a:latin typeface="Calibri" pitchFamily="34" charset="0"/>
              </a:rPr>
              <a:t> </a:t>
            </a:r>
            <a:r>
              <a:rPr lang="bg-BG" smtClean="0">
                <a:latin typeface="Calibri" pitchFamily="34" charset="0"/>
              </a:rPr>
              <a:t>януари</a:t>
            </a:r>
          </a:p>
        </p:txBody>
      </p:sp>
      <p:pic>
        <p:nvPicPr>
          <p:cNvPr id="48133" name="Picture 5" descr="PoM-January2015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349375"/>
            <a:ext cx="7848600" cy="5508625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Преброяване на хора</a:t>
            </a:r>
          </a:p>
        </p:txBody>
      </p:sp>
      <p:pic>
        <p:nvPicPr>
          <p:cNvPr id="57350" name="Picture 6" descr="655-402-taka-izglezhda-shestvieto-tazi-vecher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246188"/>
            <a:ext cx="9144000" cy="5611812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3 000  или  30 000?</a:t>
            </a:r>
          </a:p>
        </p:txBody>
      </p:sp>
      <p:pic>
        <p:nvPicPr>
          <p:cNvPr id="59397" name="Picture 5" descr="protes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824" r="3339"/>
          <a:stretch>
            <a:fillRect/>
          </a:stretch>
        </p:blipFill>
        <p:spPr>
          <a:xfrm>
            <a:off x="0" y="1773238"/>
            <a:ext cx="9144000" cy="3479800"/>
          </a:xfrm>
        </p:spPr>
      </p:pic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1692275" y="3068638"/>
            <a:ext cx="1800225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5076825" y="4221163"/>
            <a:ext cx="1223963" cy="431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bg-BG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Задачата на месец януари</a:t>
            </a:r>
          </a:p>
        </p:txBody>
      </p:sp>
      <p:sp>
        <p:nvSpPr>
          <p:cNvPr id="52227" name="Text Box 3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bg-BG" sz="4000" i="1" smtClean="0">
                <a:latin typeface="Calibri" pitchFamily="34" charset="0"/>
              </a:rPr>
              <a:t>Вие сте журналисти и трябва да напишете медийно съобщение за събитие с голямо струпване на хора във вашия град. Как бихте могли да оцените броя на участниците?</a:t>
            </a:r>
            <a:r>
              <a:rPr lang="bg-BG" smtClean="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От Вас се очаква:</a:t>
            </a:r>
          </a:p>
        </p:txBody>
      </p:sp>
      <p:sp>
        <p:nvSpPr>
          <p:cNvPr id="53251" name="Text Box 3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bg-BG" sz="2800" i="1" smtClean="0">
                <a:latin typeface="Calibri" pitchFamily="34" charset="0"/>
              </a:rPr>
              <a:t>да разработите метод за оценяване на броя участници в масови събития, когато не е възможно те да се преброят един по един</a:t>
            </a:r>
            <a:r>
              <a:rPr lang="bg-BG" sz="2800" smtClean="0">
                <a:latin typeface="Calibri" pitchFamily="34" charset="0"/>
              </a:rPr>
              <a:t>;</a:t>
            </a:r>
          </a:p>
          <a:p>
            <a:r>
              <a:rPr lang="bg-BG" sz="2800" i="1" smtClean="0">
                <a:latin typeface="Calibri" pitchFamily="34" charset="0"/>
              </a:rPr>
              <a:t>да изпробвате метода, като оцените колко хора има в училищния двор в първия учебен ден на 2014/2015 г. в СОУ “Гео Милев”, Варна;</a:t>
            </a:r>
          </a:p>
          <a:p>
            <a:r>
              <a:rPr lang="bg-BG" sz="2800" i="1" smtClean="0">
                <a:latin typeface="Calibri" pitchFamily="34" charset="0"/>
              </a:rPr>
              <a:t>да анализирате резултатите и ако е необходимо, да подобрите метода и да проведете ново преброяване.</a:t>
            </a:r>
            <a:r>
              <a:rPr lang="bg-BG" sz="2800" smtClean="0">
                <a:latin typeface="Calibri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z="4000" smtClean="0">
                <a:latin typeface="Calibri" pitchFamily="34" charset="0"/>
              </a:rPr>
              <a:t>Първият учебен ден в </a:t>
            </a:r>
            <a:br>
              <a:rPr lang="bg-BG" sz="4000" smtClean="0">
                <a:latin typeface="Calibri" pitchFamily="34" charset="0"/>
              </a:rPr>
            </a:br>
            <a:r>
              <a:rPr lang="bg-BG" sz="4000" smtClean="0">
                <a:latin typeface="Calibri" pitchFamily="34" charset="0"/>
              </a:rPr>
              <a:t>СОУ “Гео Милев”, Варна</a:t>
            </a:r>
          </a:p>
        </p:txBody>
      </p:sp>
      <p:pic>
        <p:nvPicPr>
          <p:cNvPr id="54279" name="Picture 7" descr="sou-geo-milev-2014-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384300"/>
            <a:ext cx="8243887" cy="54737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z="4000" smtClean="0">
                <a:latin typeface="Calibri" pitchFamily="34" charset="0"/>
              </a:rPr>
              <a:t>Първият учебен ден в </a:t>
            </a:r>
            <a:br>
              <a:rPr lang="bg-BG" sz="4000" smtClean="0">
                <a:latin typeface="Calibri" pitchFamily="34" charset="0"/>
              </a:rPr>
            </a:br>
            <a:r>
              <a:rPr lang="bg-BG" sz="4000" smtClean="0">
                <a:latin typeface="Calibri" pitchFamily="34" charset="0"/>
              </a:rPr>
              <a:t>СОУ “Гео Милев”, Варна</a:t>
            </a:r>
          </a:p>
        </p:txBody>
      </p:sp>
      <p:pic>
        <p:nvPicPr>
          <p:cNvPr id="61445" name="Picture 5" descr="sou-geo-milev-2014-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398588"/>
            <a:ext cx="8243887" cy="5459412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Малко помощ</a:t>
            </a:r>
          </a:p>
        </p:txBody>
      </p:sp>
      <p:sp>
        <p:nvSpPr>
          <p:cNvPr id="56323" name="Text Box 3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bg-BG" smtClean="0">
                <a:latin typeface="Calibri" pitchFamily="34" charset="0"/>
              </a:rPr>
              <a:t>За измерване на площта на училищния двор можете да използвате инструмента </a:t>
            </a:r>
          </a:p>
          <a:p>
            <a:endParaRPr lang="bg-BG" smtClean="0"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r>
              <a:rPr lang="bg-BG" sz="4000" smtClean="0">
                <a:latin typeface="Calibri" pitchFamily="34" charset="0"/>
              </a:rPr>
              <a:t>http://www.gravoplex.com/</a:t>
            </a:r>
            <a:br>
              <a:rPr lang="bg-BG" sz="4000" smtClean="0">
                <a:latin typeface="Calibri" pitchFamily="34" charset="0"/>
              </a:rPr>
            </a:br>
            <a:r>
              <a:rPr lang="bg-BG" sz="4000" smtClean="0">
                <a:latin typeface="Calibri" pitchFamily="34" charset="0"/>
              </a:rPr>
              <a:t>Planimeter/GMapPlanimeter.html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1" name="Picture 5" descr="sou-geo-milev-varna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28993"/>
          <a:stretch>
            <a:fillRect/>
          </a:stretch>
        </p:blipFill>
        <p:spPr>
          <a:xfrm>
            <a:off x="0" y="549275"/>
            <a:ext cx="9144000" cy="6083300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bg-BG" sz="4000" smtClean="0">
                <a:latin typeface="Calibri" pitchFamily="34" charset="0"/>
              </a:rPr>
              <a:t>Споделяне на методи и резултати</a:t>
            </a:r>
          </a:p>
        </p:txBody>
      </p:sp>
      <p:pic>
        <p:nvPicPr>
          <p:cNvPr id="63495" name="Picture 7" descr="sou-geo-milev-varna-statia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593850"/>
            <a:ext cx="7345362" cy="444976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1143000"/>
          </a:xfrm>
        </p:spPr>
        <p:txBody>
          <a:bodyPr/>
          <a:lstStyle/>
          <a:p>
            <a:pPr>
              <a:tabLst>
                <a:tab pos="4484688" algn="l"/>
              </a:tabLst>
            </a:pPr>
            <a:r>
              <a:rPr lang="bg-BG" dirty="0" smtClean="0"/>
              <a:t>Едно експертно броене:</a:t>
            </a:r>
            <a:br>
              <a:rPr lang="bg-BG" dirty="0" smtClean="0"/>
            </a:br>
            <a:r>
              <a:rPr lang="bg-BG" dirty="0" smtClean="0"/>
              <a:t>семинар по </a:t>
            </a:r>
            <a:r>
              <a:rPr lang="en-US" dirty="0" err="1" smtClean="0"/>
              <a:t>Mascil</a:t>
            </a:r>
            <a:r>
              <a:rPr lang="en-US" dirty="0" smtClean="0"/>
              <a:t> </a:t>
            </a:r>
            <a:r>
              <a:rPr lang="bg-BG" dirty="0" smtClean="0"/>
              <a:t>с експерти и членове на Националния борд</a:t>
            </a:r>
            <a:br>
              <a:rPr lang="bg-BG" dirty="0" smtClean="0"/>
            </a:br>
            <a:r>
              <a:rPr lang="bg-BG" dirty="0" smtClean="0"/>
              <a:t>9-10 февруари 2015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02248"/>
            <a:ext cx="7560840" cy="4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306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bg-BG" dirty="0" smtClean="0"/>
              <a:t>Загрявка с българския пасианс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432" y="3717032"/>
            <a:ext cx="5112568" cy="3013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5"/>
            <a:ext cx="5220072" cy="303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46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9073008" cy="1143000"/>
          </a:xfrm>
        </p:spPr>
        <p:txBody>
          <a:bodyPr/>
          <a:lstStyle/>
          <a:p>
            <a:r>
              <a:rPr lang="bg-BG" dirty="0" smtClean="0"/>
              <a:t>За</a:t>
            </a:r>
            <a:r>
              <a:rPr lang="en-US" dirty="0" smtClean="0"/>
              <a:t> </a:t>
            </a:r>
            <a:r>
              <a:rPr lang="bg-BG" dirty="0" smtClean="0"/>
              <a:t>задачата на ноември и семинара с учителите-разпространители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6423049" cy="520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027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Задачата на януари с експертите в ролята на ученици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9" y="1484784"/>
            <a:ext cx="5043661" cy="4320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425762"/>
            <a:ext cx="6584082" cy="24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109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Обсъждане по групи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36" y="1340768"/>
            <a:ext cx="5976664" cy="323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23" y="3717032"/>
            <a:ext cx="593213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8612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35324"/>
            <a:ext cx="5103942" cy="3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835" y="2814092"/>
            <a:ext cx="4242714" cy="403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7511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Представяне на идеите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1556792"/>
            <a:ext cx="77089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7248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Представяне на идеите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73405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7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Какво смятате за най-приложимо?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60" y="1916832"/>
            <a:ext cx="79184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748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 … следващият кандидат за</a:t>
            </a:r>
            <a:br>
              <a:rPr lang="bg-BG" dirty="0" smtClean="0"/>
            </a:br>
            <a:r>
              <a:rPr lang="bg-BG" dirty="0" smtClean="0"/>
              <a:t>задача на месеца в </a:t>
            </a:r>
            <a:r>
              <a:rPr lang="en-US" i="1" dirty="0" err="1" smtClean="0"/>
              <a:t>Mascil</a:t>
            </a:r>
            <a:endParaRPr lang="en-US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5930999" cy="4920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788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539552" y="2348880"/>
            <a:ext cx="8229600" cy="2187573"/>
          </a:xfrm>
        </p:spPr>
        <p:txBody>
          <a:bodyPr/>
          <a:lstStyle/>
          <a:p>
            <a:pPr marL="0" indent="0" algn="ctr">
              <a:buNone/>
            </a:pPr>
            <a:r>
              <a:rPr lang="bg-BG" dirty="0" smtClean="0"/>
              <a:t>А сега – да пристъпим към действия!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824</Words>
  <Application>Microsoft Office PowerPoint</Application>
  <PresentationFormat>On-screen Show (4:3)</PresentationFormat>
  <Paragraphs>117</Paragraphs>
  <Slides>49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Изследвания в стил Mascil (върху задачите на месеца)   Петър Кендеров, Тони Чехларова, Евгения Сендова    Динамична математика в образованието 14 февруари 2015, ИМИ-БАН  </vt:lpstr>
      <vt:lpstr>Един семинар по Mascil в рамките на QED’14</vt:lpstr>
      <vt:lpstr>QED’14: Quality of Education… http://unesco.unibit.bg/en/</vt:lpstr>
      <vt:lpstr>Екипът на Mascil в QED’14 </vt:lpstr>
      <vt:lpstr>Ресурсите на Mascil</vt:lpstr>
      <vt:lpstr>Задачата на месец ноември</vt:lpstr>
      <vt:lpstr>Работа по групи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Заключителни думи на координатора</vt:lpstr>
      <vt:lpstr>Обратна връзка</vt:lpstr>
      <vt:lpstr>Медиите за вас</vt:lpstr>
      <vt:lpstr>Учениците на Нели Стоянова</vt:lpstr>
      <vt:lpstr>PowerPoint Presentation</vt:lpstr>
      <vt:lpstr>Учениците  на Боряна Куюмджиева</vt:lpstr>
      <vt:lpstr>Проект на ученици в  стил “Mascil”</vt:lpstr>
      <vt:lpstr>PowerPoint Presentation</vt:lpstr>
      <vt:lpstr>Peach Insurance Inc.</vt:lpstr>
      <vt:lpstr>Защо да изберете нас ?</vt:lpstr>
      <vt:lpstr>Основни понятия за калкулиране на застраховката</vt:lpstr>
      <vt:lpstr>Алгоритми за пресмятане стойността на ЗАСТРАХОВКАТА и съответното обезщетение, според периода на овехтяване (ПО) и възрастта на велосипеда (ВВ)</vt:lpstr>
      <vt:lpstr>Общи условия и изисквания на застрахователното дружество</vt:lpstr>
      <vt:lpstr>От какво печелим?! *фирмена тайна, но ще я споделим*</vt:lpstr>
      <vt:lpstr>Как да се свържете с нас?</vt:lpstr>
      <vt:lpstr>Епилог</vt:lpstr>
      <vt:lpstr>Задачата на месец януари</vt:lpstr>
      <vt:lpstr>Преброяване на хора</vt:lpstr>
      <vt:lpstr>3 000  или  30 000?</vt:lpstr>
      <vt:lpstr>Задачата на месец януари</vt:lpstr>
      <vt:lpstr>От Вас се очаква:</vt:lpstr>
      <vt:lpstr>Първият учебен ден в  СОУ “Гео Милев”, Варна</vt:lpstr>
      <vt:lpstr>Първият учебен ден в  СОУ “Гео Милев”, Варна</vt:lpstr>
      <vt:lpstr>Малко помощ</vt:lpstr>
      <vt:lpstr>PowerPoint Presentation</vt:lpstr>
      <vt:lpstr>Споделяне на методи и резултати</vt:lpstr>
      <vt:lpstr>Едно експертно броене: семинар по Mascil с експерти и членове на Националния борд 9-10 февруари 2015</vt:lpstr>
      <vt:lpstr>Загрявка с българския пасианс</vt:lpstr>
      <vt:lpstr>За задачата на ноември и семинара с учителите-разпространители </vt:lpstr>
      <vt:lpstr>Задачата на януари с експертите в ролята на ученици</vt:lpstr>
      <vt:lpstr>Обсъждане по групи</vt:lpstr>
      <vt:lpstr>PowerPoint Presentation</vt:lpstr>
      <vt:lpstr>Представяне на идеите</vt:lpstr>
      <vt:lpstr>Представяне на идеите</vt:lpstr>
      <vt:lpstr>Какво смятате за най-приложимо?</vt:lpstr>
      <vt:lpstr>И … следващият кандидат за задача на месеца в Mascil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на ученици в  стил “Mascil”</dc:title>
  <dc:creator>Evgenia Sendova</dc:creator>
  <cp:lastModifiedBy>lt-BAS</cp:lastModifiedBy>
  <cp:revision>14</cp:revision>
  <dcterms:created xsi:type="dcterms:W3CDTF">2014-12-15T23:09:01Z</dcterms:created>
  <dcterms:modified xsi:type="dcterms:W3CDTF">2015-02-14T11:34:16Z</dcterms:modified>
</cp:coreProperties>
</file>