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1" r:id="rId6"/>
    <p:sldId id="259" r:id="rId7"/>
    <p:sldId id="263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4660"/>
  </p:normalViewPr>
  <p:slideViewPr>
    <p:cSldViewPr>
      <p:cViewPr varScale="1">
        <p:scale>
          <a:sx n="85" d="100"/>
          <a:sy n="85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0000"/>
            <a:lum/>
          </a:blip>
          <a:srcRect/>
          <a:tile tx="0" ty="0" sx="100000" sy="10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D81F5-2630-4D09-8BF0-3D4F64F5C256}" type="datetimeFigureOut">
              <a:rPr lang="en-US" smtClean="0"/>
              <a:pPr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39C98-29E4-4448-856A-E6A83A0C2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980728"/>
            <a:ext cx="8348464" cy="2664296"/>
          </a:xfrm>
        </p:spPr>
        <p:txBody>
          <a:bodyPr>
            <a:noAutofit/>
          </a:bodyPr>
          <a:lstStyle/>
          <a:p>
            <a:r>
              <a:rPr lang="bg-BG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Комплексни числа – красотата</a:t>
            </a:r>
            <a:br>
              <a:rPr lang="bg-BG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множествата на Манделброт и Жулиа</a:t>
            </a:r>
            <a:endParaRPr lang="en-US" b="1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5661248"/>
            <a:ext cx="8640960" cy="694928"/>
          </a:xfrm>
        </p:spPr>
        <p:txBody>
          <a:bodyPr>
            <a:noAutofit/>
          </a:bodyPr>
          <a:lstStyle/>
          <a:p>
            <a:r>
              <a:rPr lang="bg-BG" sz="2800" b="1" i="1" dirty="0" smtClean="0">
                <a:solidFill>
                  <a:schemeClr val="tx1"/>
                </a:solidFill>
              </a:rPr>
              <a:t>Георги Ципов, Наталия Миланова, Калоян Кирезиев</a:t>
            </a:r>
            <a:endParaRPr lang="en-US" sz="2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Комплексни числа</a:t>
            </a:r>
            <a:endParaRPr lang="en-US" sz="4800" b="1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complex.sv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4464496" cy="4804915"/>
          </a:xfrm>
        </p:spPr>
      </p:pic>
      <p:sp>
        <p:nvSpPr>
          <p:cNvPr id="5" name="TextBox 4"/>
          <p:cNvSpPr txBox="1"/>
          <p:nvPr/>
        </p:nvSpPr>
        <p:spPr>
          <a:xfrm>
            <a:off x="3851920" y="1628800"/>
            <a:ext cx="51603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</a:t>
            </a:r>
            <a:r>
              <a:rPr lang="bg-BG" sz="3200" dirty="0" smtClean="0"/>
              <a:t>Комплексно число = </a:t>
            </a:r>
            <a:r>
              <a:rPr lang="en-US" sz="3200" i="1" dirty="0" smtClean="0"/>
              <a:t>a + b</a:t>
            </a:r>
            <a:r>
              <a:rPr lang="en-US" sz="3600" b="1" i="1" dirty="0" smtClean="0">
                <a:latin typeface="Aparajita" pitchFamily="34" charset="0"/>
                <a:cs typeface="Aparajita" pitchFamily="34" charset="0"/>
              </a:rPr>
              <a:t>i</a:t>
            </a:r>
            <a:endParaRPr lang="en-US" sz="3200" b="1" i="1" dirty="0" smtClean="0">
              <a:latin typeface="Aparajita" pitchFamily="34" charset="0"/>
              <a:cs typeface="Aparajit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a, b </a:t>
            </a:r>
            <a:r>
              <a:rPr lang="en-US" sz="3200" dirty="0"/>
              <a:t>∈ </a:t>
            </a:r>
            <a:r>
              <a:rPr lang="en-US" sz="3200" dirty="0" smtClean="0"/>
              <a:t>ℝ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/>
              <a:t> </a:t>
            </a:r>
            <a:r>
              <a:rPr lang="en-US" sz="3600" b="1" i="1" dirty="0" err="1" smtClean="0">
                <a:latin typeface="Aparajita" pitchFamily="34" charset="0"/>
                <a:cs typeface="Aparajita" pitchFamily="34" charset="0"/>
              </a:rPr>
              <a:t>i</a:t>
            </a:r>
            <a:r>
              <a:rPr lang="en-US" sz="3200" dirty="0" smtClean="0"/>
              <a:t> – </a:t>
            </a:r>
            <a:r>
              <a:rPr lang="bg-BG" sz="3200" dirty="0" smtClean="0"/>
              <a:t>имагинерна част (</a:t>
            </a:r>
            <a:r>
              <a:rPr lang="en-US" sz="3200" i="1" dirty="0" smtClean="0"/>
              <a:t>i</a:t>
            </a:r>
            <a:r>
              <a:rPr lang="en-US" sz="3200" i="1" baseline="30000" dirty="0" smtClean="0"/>
              <a:t>2</a:t>
            </a:r>
            <a:r>
              <a:rPr lang="en-US" sz="3200" i="1" dirty="0" smtClean="0"/>
              <a:t> = -1</a:t>
            </a:r>
            <a:r>
              <a:rPr lang="en-US" sz="3200" dirty="0" smtClean="0"/>
              <a:t>)</a:t>
            </a:r>
            <a:endParaRPr lang="en-US" sz="3200" baseline="30000" dirty="0" smtClean="0"/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pPr>
              <a:buFont typeface="Arial" pitchFamily="34" charset="0"/>
              <a:buChar char="•"/>
            </a:pPr>
            <a:endParaRPr lang="en-US" sz="3200" dirty="0" smtClean="0"/>
          </a:p>
          <a:p>
            <a:pPr marL="914400" indent="-914400"/>
            <a:r>
              <a:rPr lang="en-US" sz="4800" i="1" dirty="0">
                <a:latin typeface="Aparajita" pitchFamily="34" charset="0"/>
                <a:cs typeface="Aparajita" pitchFamily="34" charset="0"/>
              </a:rPr>
              <a:t> </a:t>
            </a:r>
            <a:endParaRPr lang="en-US" sz="32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FR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27984" y="3429000"/>
            <a:ext cx="4248472" cy="3264673"/>
          </a:xfrm>
          <a:ln w="3175">
            <a:solidFill>
              <a:schemeClr val="tx1"/>
            </a:solidFill>
          </a:ln>
        </p:spPr>
      </p:pic>
      <p:pic>
        <p:nvPicPr>
          <p:cNvPr id="6" name="Picture 5" descr="FR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188640"/>
            <a:ext cx="4322686" cy="309634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bg-BG" sz="4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Множеството на Жулиа</a:t>
            </a:r>
            <a:endParaRPr lang="en-US" sz="4800" b="1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JJ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501008"/>
            <a:ext cx="3004916" cy="311159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" name="Picture 5" descr="JJ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60232" y="1268760"/>
            <a:ext cx="1656184" cy="19874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827584" y="4437112"/>
            <a:ext cx="2459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latin typeface="+mj-lt"/>
              </a:rPr>
              <a:t>z</a:t>
            </a:r>
            <a:r>
              <a:rPr lang="en-US" sz="3600" b="1" i="1" baseline="-25000" dirty="0">
                <a:latin typeface="+mj-lt"/>
              </a:rPr>
              <a:t>n+1</a:t>
            </a:r>
            <a:r>
              <a:rPr lang="en-US" sz="3600" b="1" i="1" dirty="0">
                <a:latin typeface="+mj-lt"/>
              </a:rPr>
              <a:t> = </a:t>
            </a:r>
            <a:r>
              <a:rPr lang="en-US" sz="3600" b="1" i="1" dirty="0" err="1" smtClean="0">
                <a:latin typeface="+mj-lt"/>
              </a:rPr>
              <a:t>z</a:t>
            </a:r>
            <a:r>
              <a:rPr lang="en-US" sz="3600" b="1" i="1" baseline="-25000" dirty="0" err="1" smtClean="0">
                <a:latin typeface="+mj-lt"/>
              </a:rPr>
              <a:t>n</a:t>
            </a:r>
            <a:r>
              <a:rPr lang="bg-BG" sz="3600" b="1" i="1" baseline="30000" dirty="0" smtClean="0">
                <a:latin typeface="+mj-lt"/>
              </a:rPr>
              <a:t>а</a:t>
            </a:r>
            <a:r>
              <a:rPr lang="bg-BG" sz="3600" b="1" i="1" dirty="0">
                <a:latin typeface="+mj-lt"/>
              </a:rPr>
              <a:t> + </a:t>
            </a:r>
            <a:r>
              <a:rPr lang="en-US" sz="3600" b="1" i="1" dirty="0" smtClean="0">
                <a:latin typeface="+mj-lt"/>
              </a:rPr>
              <a:t>C</a:t>
            </a:r>
            <a:endParaRPr lang="en-US" sz="3600" b="1" i="1" baseline="-25000" dirty="0" smtClean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536" y="5229200"/>
            <a:ext cx="380918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Z – </a:t>
            </a:r>
            <a:r>
              <a:rPr lang="bg-BG" sz="2800" dirty="0" smtClean="0"/>
              <a:t>комплексно число</a:t>
            </a:r>
          </a:p>
          <a:p>
            <a:r>
              <a:rPr lang="bg-BG" sz="2800" dirty="0" smtClean="0"/>
              <a:t>а – положително число</a:t>
            </a:r>
            <a:r>
              <a:rPr lang="en-US" sz="2800" dirty="0" smtClean="0"/>
              <a:t>,</a:t>
            </a:r>
          </a:p>
          <a:p>
            <a:r>
              <a:rPr lang="bg-BG" sz="2800" dirty="0" smtClean="0"/>
              <a:t>      в случая 2</a:t>
            </a:r>
            <a:endParaRPr lang="en-US" sz="2800" dirty="0"/>
          </a:p>
        </p:txBody>
      </p:sp>
      <p:pic>
        <p:nvPicPr>
          <p:cNvPr id="12" name="Picture 11" descr="JJ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412776"/>
            <a:ext cx="2808312" cy="27922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4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Множеството на Жулиа</a:t>
            </a:r>
            <a:endParaRPr lang="en-US" sz="4800" b="1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Content Placeholder 8" descr="JJ5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11960" y="4077072"/>
            <a:ext cx="4248472" cy="2478275"/>
          </a:xfrm>
        </p:spPr>
      </p:pic>
      <p:pic>
        <p:nvPicPr>
          <p:cNvPr id="10" name="Content Placeholder 7" descr="JJ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12776"/>
            <a:ext cx="4248472" cy="247879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Множеството на Манделброт</a:t>
            </a:r>
            <a:endParaRPr lang="en-US" sz="4800" b="1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MB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1340768"/>
            <a:ext cx="4968552" cy="359311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050" name="AutoShape 2" descr="{\displaystyle f_{c}(z)=z^{2}+c}"/>
          <p:cNvSpPr>
            <a:spLocks noChangeAspect="1" noChangeArrowheads="1"/>
          </p:cNvSpPr>
          <p:nvPr/>
        </p:nvSpPr>
        <p:spPr bwMode="auto">
          <a:xfrm>
            <a:off x="1619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3528" y="4221088"/>
            <a:ext cx="2459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>
                <a:latin typeface="+mj-lt"/>
              </a:rPr>
              <a:t>z</a:t>
            </a:r>
            <a:r>
              <a:rPr lang="en-US" sz="3600" b="1" i="1" baseline="-25000" dirty="0">
                <a:latin typeface="+mj-lt"/>
              </a:rPr>
              <a:t>n+1</a:t>
            </a:r>
            <a:r>
              <a:rPr lang="en-US" sz="3600" b="1" i="1" dirty="0">
                <a:latin typeface="+mj-lt"/>
              </a:rPr>
              <a:t> = </a:t>
            </a:r>
            <a:r>
              <a:rPr lang="en-US" sz="3600" b="1" i="1" dirty="0" err="1">
                <a:latin typeface="+mj-lt"/>
              </a:rPr>
              <a:t>z</a:t>
            </a:r>
            <a:r>
              <a:rPr lang="en-US" sz="3600" b="1" i="1" baseline="-25000" dirty="0" err="1">
                <a:latin typeface="+mj-lt"/>
              </a:rPr>
              <a:t>n</a:t>
            </a:r>
            <a:r>
              <a:rPr lang="bg-BG" sz="3600" b="1" i="1" baseline="30000" dirty="0">
                <a:latin typeface="+mj-lt"/>
              </a:rPr>
              <a:t>а</a:t>
            </a:r>
            <a:r>
              <a:rPr lang="bg-BG" sz="3600" b="1" i="1" dirty="0">
                <a:latin typeface="+mj-lt"/>
              </a:rPr>
              <a:t> + </a:t>
            </a:r>
            <a:r>
              <a:rPr lang="bg-BG" sz="3600" b="1" i="1" dirty="0" smtClean="0">
                <a:latin typeface="+mj-lt"/>
              </a:rPr>
              <a:t>С</a:t>
            </a:r>
            <a:endParaRPr lang="en-US" sz="3600" b="1" i="1" baseline="-25000" dirty="0" smtClean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4941168"/>
            <a:ext cx="380918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Z – </a:t>
            </a:r>
            <a:r>
              <a:rPr lang="bg-BG" sz="2800" dirty="0" smtClean="0"/>
              <a:t>комплексно число</a:t>
            </a:r>
          </a:p>
          <a:p>
            <a:r>
              <a:rPr lang="bg-BG" sz="2800" dirty="0" smtClean="0"/>
              <a:t>а – положително число,</a:t>
            </a:r>
          </a:p>
          <a:p>
            <a:r>
              <a:rPr lang="bg-BG" sz="2800" dirty="0" smtClean="0"/>
              <a:t>      в случая 2</a:t>
            </a:r>
            <a:endParaRPr lang="en-US" sz="2800" dirty="0"/>
          </a:p>
        </p:txBody>
      </p:sp>
      <p:pic>
        <p:nvPicPr>
          <p:cNvPr id="8" name="Picture 7" descr="MB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1340768"/>
            <a:ext cx="1584176" cy="20440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800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Множеството на Манделброт</a:t>
            </a:r>
            <a:endParaRPr lang="en-US" sz="4800" b="1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0" name="AutoShape 2" descr="{\displaystyle f_{c}(z)=z^{2}+c}"/>
          <p:cNvSpPr>
            <a:spLocks noChangeAspect="1" noChangeArrowheads="1"/>
          </p:cNvSpPr>
          <p:nvPr/>
        </p:nvSpPr>
        <p:spPr bwMode="auto">
          <a:xfrm>
            <a:off x="1619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 descr="MNR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1916832"/>
            <a:ext cx="3672408" cy="3672408"/>
          </a:xfrm>
          <a:prstGeom prst="rect">
            <a:avLst/>
          </a:prstGeom>
        </p:spPr>
      </p:pic>
      <p:pic>
        <p:nvPicPr>
          <p:cNvPr id="11" name="Picture 10" descr="MBzoo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916832"/>
            <a:ext cx="3672408" cy="36724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94596" y="5657671"/>
            <a:ext cx="41392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400" dirty="0" smtClean="0"/>
              <a:t>Множеството на Манделброт </a:t>
            </a:r>
          </a:p>
          <a:p>
            <a:pPr algn="ctr"/>
            <a:r>
              <a:rPr lang="bg-BG" sz="2400" dirty="0"/>
              <a:t>п</a:t>
            </a:r>
            <a:r>
              <a:rPr lang="bg-BG" sz="2400" dirty="0" smtClean="0"/>
              <a:t>ри различни степени </a:t>
            </a:r>
          </a:p>
          <a:p>
            <a:pPr algn="ctr"/>
            <a:r>
              <a:rPr lang="bg-BG" sz="2400" dirty="0" smtClean="0"/>
              <a:t>(различно а)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475656" y="5877272"/>
            <a:ext cx="1861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400" dirty="0" smtClean="0"/>
              <a:t>Увеличаване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>
            <a:noAutofit/>
          </a:bodyPr>
          <a:lstStyle/>
          <a:p>
            <a:r>
              <a:rPr lang="bg-BG" b="1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Зависимост между двете множества</a:t>
            </a:r>
            <a:endParaRPr lang="en-US" b="1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Final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1412776"/>
            <a:ext cx="2376264" cy="294049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5" name="Picture 4" descr="Final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4509120"/>
            <a:ext cx="2808312" cy="224884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6" name="Picture 5" descr="Final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2060848"/>
            <a:ext cx="3823241" cy="252028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94</Words>
  <Application>Microsoft Office PowerPoint</Application>
  <PresentationFormat>On-screen Show (4:3)</PresentationFormat>
  <Paragraphs>26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Комплексни числа – красотата на множествата на Манделброт и Жулиа</vt:lpstr>
      <vt:lpstr>Комплексни числа</vt:lpstr>
      <vt:lpstr>Slide 3</vt:lpstr>
      <vt:lpstr>Множеството на Жулиа</vt:lpstr>
      <vt:lpstr>Множеството на Жулиа</vt:lpstr>
      <vt:lpstr>Множеството на Манделброт</vt:lpstr>
      <vt:lpstr>Множеството на Манделброт</vt:lpstr>
      <vt:lpstr>Зависимост между двете множества</vt:lpstr>
    </vt:vector>
  </TitlesOfParts>
  <Company>Unlimited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Комплексни числа – красотата на редиците на Манделброт и Джулия</dc:title>
  <dc:creator>KMK</dc:creator>
  <cp:lastModifiedBy>KMK</cp:lastModifiedBy>
  <cp:revision>40</cp:revision>
  <dcterms:created xsi:type="dcterms:W3CDTF">2020-02-12T13:15:22Z</dcterms:created>
  <dcterms:modified xsi:type="dcterms:W3CDTF">2020-02-13T21:15:52Z</dcterms:modified>
</cp:coreProperties>
</file>