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2"/>
  </p:notesMasterIdLst>
  <p:sldIdLst>
    <p:sldId id="256" r:id="rId2"/>
    <p:sldId id="275" r:id="rId3"/>
    <p:sldId id="267" r:id="rId4"/>
    <p:sldId id="272" r:id="rId5"/>
    <p:sldId id="273" r:id="rId6"/>
    <p:sldId id="274" r:id="rId7"/>
    <p:sldId id="260" r:id="rId8"/>
    <p:sldId id="277" r:id="rId9"/>
    <p:sldId id="276" r:id="rId10"/>
    <p:sldId id="281" r:id="rId11"/>
    <p:sldId id="279" r:id="rId12"/>
    <p:sldId id="264" r:id="rId13"/>
    <p:sldId id="284" r:id="rId14"/>
    <p:sldId id="288" r:id="rId15"/>
    <p:sldId id="291" r:id="rId16"/>
    <p:sldId id="292" r:id="rId17"/>
    <p:sldId id="290" r:id="rId18"/>
    <p:sldId id="269" r:id="rId19"/>
    <p:sldId id="263" r:id="rId20"/>
    <p:sldId id="271" r:id="rId2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76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D5ECE-AD7E-4130-AB4E-7717DFB9DDED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A4076-BE27-4879-B0B4-F5620E0DF23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42461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ъгълен триъгъл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Свободна форма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Свободна форма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Свободна форма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аво съединение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5285761-5AE4-438B-93E9-4928365ADCAB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bg-BG" dirty="0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00E7AFE-BAF7-4F89-9042-FB4E80AAD959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dirty="0" smtClean="0"/>
              <a:t>Второ ниво</a:t>
            </a:r>
          </a:p>
          <a:p>
            <a:pPr lvl="2" eaLnBrk="1" latinLnBrk="0" hangingPunct="1"/>
            <a:r>
              <a:rPr lang="bg-BG" dirty="0" smtClean="0"/>
              <a:t>Трето ниво</a:t>
            </a:r>
          </a:p>
          <a:p>
            <a:pPr lvl="3" eaLnBrk="1" latinLnBrk="0" hangingPunct="1"/>
            <a:r>
              <a:rPr lang="bg-BG" dirty="0" smtClean="0"/>
              <a:t>Четвърто ниво</a:t>
            </a:r>
          </a:p>
          <a:p>
            <a:pPr lvl="4" eaLnBrk="1" latinLnBrk="0" hangingPunct="1"/>
            <a:r>
              <a:rPr lang="bg-BG" dirty="0" smtClean="0"/>
              <a:t>Пето ниво</a:t>
            </a:r>
            <a:endParaRPr kumimoji="0" lang="en-US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285761-5AE4-438B-93E9-4928365ADCAB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E7AFE-BAF7-4F89-9042-FB4E80AAD959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7" name="Заглавие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285761-5AE4-438B-93E9-4928365ADCAB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E7AFE-BAF7-4F89-9042-FB4E80AAD959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7" name="V-образна стрел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V-образна стрел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285761-5AE4-438B-93E9-4928365ADCAB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E7AFE-BAF7-4F89-9042-FB4E80AAD959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dirty="0" smtClean="0"/>
              <a:t>Второ ниво</a:t>
            </a:r>
          </a:p>
          <a:p>
            <a:pPr lvl="2" eaLnBrk="1" latinLnBrk="0" hangingPunct="1"/>
            <a:r>
              <a:rPr lang="bg-BG" dirty="0" smtClean="0"/>
              <a:t>Трето ниво</a:t>
            </a:r>
          </a:p>
          <a:p>
            <a:pPr lvl="3" eaLnBrk="1" latinLnBrk="0" hangingPunct="1"/>
            <a:r>
              <a:rPr lang="bg-BG" dirty="0" smtClean="0"/>
              <a:t>Четвърто ниво</a:t>
            </a:r>
          </a:p>
          <a:p>
            <a:pPr lvl="4" eaLnBrk="1" latinLnBrk="0" hangingPunct="1"/>
            <a:r>
              <a:rPr lang="bg-BG" dirty="0" smtClean="0"/>
              <a:t>Пето ниво</a:t>
            </a:r>
            <a:endParaRPr kumimoji="0" lang="en-US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285761-5AE4-438B-93E9-4928365ADCAB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E7AFE-BAF7-4F89-9042-FB4E80AAD959}" type="slidenum">
              <a:rPr lang="bg-BG" smtClean="0"/>
              <a:t>‹#›</a:t>
            </a:fld>
            <a:endParaRPr lang="bg-BG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285761-5AE4-438B-93E9-4928365ADCAB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E7AFE-BAF7-4F89-9042-FB4E80AAD959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285761-5AE4-438B-93E9-4928365ADCAB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E7AFE-BAF7-4F89-9042-FB4E80AAD959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5285761-5AE4-438B-93E9-4928365ADCAB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E7AFE-BAF7-4F89-9042-FB4E80AAD959}" type="slidenum">
              <a:rPr lang="bg-BG" smtClean="0"/>
              <a:t>‹#›</a:t>
            </a:fld>
            <a:endParaRPr lang="bg-BG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bg-BG" dirty="0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5285761-5AE4-438B-93E9-4928365ADCAB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00E7AFE-BAF7-4F89-9042-FB4E80AAD959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Свободна форма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авоъгълен триъгъл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аво съединение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V-образна стрел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V-образна стрел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285761-5AE4-438B-93E9-4928365ADCAB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E7AFE-BAF7-4F89-9042-FB4E80AAD959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285761-5AE4-438B-93E9-4928365ADCAB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0E7AFE-BAF7-4F89-9042-FB4E80AAD959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вободна форма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Свободна форма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авоъгълен триъгъл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аво съединение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5285761-5AE4-438B-93E9-4928365ADCAB}" type="datetimeFigureOut">
              <a:rPr lang="bg-BG" smtClean="0"/>
              <a:t>18.6.2014 г.</a:t>
            </a:fld>
            <a:endParaRPr lang="bg-BG" dirty="0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bg-BG" dirty="0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00E7AFE-BAF7-4F89-9042-FB4E80AAD959}" type="slidenum">
              <a:rPr lang="bg-BG" smtClean="0"/>
              <a:t>‹#›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P_troiki.gg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P_troiki_grafika.ggb" TargetMode="External"/><Relationship Id="rId5" Type="http://schemas.openxmlformats.org/officeDocument/2006/relationships/image" Target="../media/image3.png"/><Relationship Id="rId4" Type="http://schemas.openxmlformats.org/officeDocument/2006/relationships/hyperlink" Target="P_troiki.xlsx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P_troiki.gg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P_troiki_grafika.ggb" TargetMode="External"/><Relationship Id="rId5" Type="http://schemas.openxmlformats.org/officeDocument/2006/relationships/image" Target="../media/image3.png"/><Relationship Id="rId4" Type="http://schemas.openxmlformats.org/officeDocument/2006/relationships/hyperlink" Target="P_troiki.xls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hyperlink" Target="P_pazel.ggb" TargetMode="External"/><Relationship Id="rId2" Type="http://schemas.openxmlformats.org/officeDocument/2006/relationships/hyperlink" Target="P_igra.gg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P_cos_teorema.ggb" TargetMode="External"/><Relationship Id="rId5" Type="http://schemas.openxmlformats.org/officeDocument/2006/relationships/hyperlink" Target="P_ptolomei.ggb" TargetMode="External"/><Relationship Id="rId4" Type="http://schemas.openxmlformats.org/officeDocument/2006/relationships/hyperlink" Target="P_padashti_topki.ggb" TargetMode="Externa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3568" y="27809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ПИТАГОРОВА ТЕОРЕМА </a:t>
            </a:r>
            <a:br>
              <a:rPr lang="bg-BG" dirty="0" smtClean="0"/>
            </a:br>
            <a:r>
              <a:rPr lang="bg-BG" dirty="0" smtClean="0"/>
              <a:t>В ЧАСОВЕТЕ ПО ИНФОРМАЦИОННИ ТЕХНОЛОГИИ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3851920" y="5958572"/>
            <a:ext cx="51329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indent="0" algn="ctr">
              <a:buNone/>
            </a:pPr>
            <a:r>
              <a: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Нели </a:t>
            </a:r>
            <a:r>
              <a:rPr 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Стоянова </a:t>
            </a:r>
            <a:r>
              <a:rPr lang="bg-BG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Стоянова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77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284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sz="7200" dirty="0" smtClean="0">
                <a:latin typeface="Arial" pitchFamily="34" charset="0"/>
                <a:cs typeface="Arial" pitchFamily="34" charset="0"/>
              </a:rPr>
              <a:t>Задача 1</a:t>
            </a:r>
            <a:r>
              <a:rPr lang="en-US" sz="72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(a,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b,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c)</a:t>
            </a:r>
            <a:endParaRPr lang="bg-BG" sz="36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Картина 6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116" y="5546705"/>
            <a:ext cx="771633" cy="685896"/>
          </a:xfrm>
          <a:prstGeom prst="rect">
            <a:avLst/>
          </a:prstGeom>
        </p:spPr>
      </p:pic>
      <p:pic>
        <p:nvPicPr>
          <p:cNvPr id="8" name="Картина 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7" y="5556232"/>
            <a:ext cx="657317" cy="676369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1418255" y="1628800"/>
            <a:ext cx="717158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Потърсете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в интернет информация за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Питагорови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тройки числа и за начини з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а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получаването им.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endParaRPr lang="bg-BG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bg-BG" sz="2800" dirty="0" smtClean="0">
                <a:latin typeface="Arial" pitchFamily="34" charset="0"/>
                <a:cs typeface="Arial" pitchFamily="34" charset="0"/>
              </a:rPr>
              <a:t> Намерете </a:t>
            </a:r>
            <a:r>
              <a:rPr lang="bg-BG" sz="2800" dirty="0">
                <a:latin typeface="Arial" pitchFamily="34" charset="0"/>
                <a:cs typeface="Arial" pitchFamily="34" charset="0"/>
              </a:rPr>
              <a:t>20 </a:t>
            </a:r>
            <a:r>
              <a:rPr lang="bg-BG" sz="2800" dirty="0" smtClean="0">
                <a:latin typeface="Arial" pitchFamily="34" charset="0"/>
                <a:cs typeface="Arial" pitchFamily="34" charset="0"/>
              </a:rPr>
              <a:t>Питагорови тройки. </a:t>
            </a:r>
            <a:endParaRPr lang="bg-BG" sz="2800" dirty="0">
              <a:latin typeface="Arial" pitchFamily="34" charset="0"/>
              <a:cs typeface="Arial" pitchFamily="34" charset="0"/>
            </a:endParaRPr>
          </a:p>
          <a:p>
            <a:r>
              <a:rPr lang="bg-BG" sz="2800" dirty="0" smtClean="0">
                <a:latin typeface="Arial" pitchFamily="34" charset="0"/>
                <a:cs typeface="Arial" pitchFamily="34" charset="0"/>
              </a:rPr>
              <a:t>     </a:t>
            </a:r>
          </a:p>
          <a:p>
            <a:r>
              <a:rPr lang="bg-BG" sz="2800" dirty="0" smtClean="0">
                <a:latin typeface="Arial" pitchFamily="34" charset="0"/>
                <a:cs typeface="Arial" pitchFamily="34" charset="0"/>
              </a:rPr>
              <a:t> Използвайте изучаваните технологии</a:t>
            </a:r>
            <a:r>
              <a:rPr lang="bg-BG" sz="3600" dirty="0" smtClean="0">
                <a:latin typeface="Arial" pitchFamily="34" charset="0"/>
                <a:cs typeface="Arial" pitchFamily="34" charset="0"/>
              </a:rPr>
              <a:t>.</a:t>
            </a:r>
            <a:endParaRPr lang="bg-BG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Картина 8">
            <a:hlinkClick r:id="rId6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546705"/>
            <a:ext cx="771633" cy="685896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7266996" y="6232600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 smtClean="0">
                <a:latin typeface="Arial" pitchFamily="34" charset="0"/>
                <a:cs typeface="Arial" pitchFamily="34" charset="0"/>
              </a:rPr>
              <a:t>Питагорови тройки графика</a:t>
            </a: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6114868" y="6232601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 smtClean="0">
                <a:latin typeface="Arial" pitchFamily="34" charset="0"/>
                <a:cs typeface="Arial" pitchFamily="34" charset="0"/>
              </a:rPr>
              <a:t>Питагорови тройки</a:t>
            </a: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4889464" y="630932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 smtClean="0">
                <a:latin typeface="Arial" pitchFamily="34" charset="0"/>
                <a:cs typeface="Arial" pitchFamily="34" charset="0"/>
              </a:rPr>
              <a:t>Питагорови тройки</a:t>
            </a:r>
          </a:p>
        </p:txBody>
      </p:sp>
    </p:spTree>
    <p:extLst>
      <p:ext uri="{BB962C8B-B14F-4D97-AF65-F5344CB8AC3E}">
        <p14:creationId xmlns:p14="http://schemas.microsoft.com/office/powerpoint/2010/main" val="353257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5649" y="0"/>
            <a:ext cx="8229600" cy="1143000"/>
          </a:xfrm>
        </p:spPr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1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                  </a:t>
            </a:r>
            <a:r>
              <a:rPr lang="bg-BG" sz="3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(a,</a:t>
            </a:r>
            <a:r>
              <a:rPr lang="bg-BG" sz="3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b,</a:t>
            </a:r>
            <a:r>
              <a:rPr lang="bg-BG" sz="3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c)</a:t>
            </a:r>
            <a:endParaRPr lang="bg-BG" sz="3600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Картина 6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116" y="5546705"/>
            <a:ext cx="771633" cy="685896"/>
          </a:xfrm>
          <a:prstGeom prst="rect">
            <a:avLst/>
          </a:prstGeom>
        </p:spPr>
      </p:pic>
      <p:pic>
        <p:nvPicPr>
          <p:cNvPr id="8" name="Картина 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7" y="5556232"/>
            <a:ext cx="657317" cy="676369"/>
          </a:xfrm>
          <a:prstGeom prst="rect">
            <a:avLst/>
          </a:prstGeom>
        </p:spPr>
      </p:pic>
      <p:pic>
        <p:nvPicPr>
          <p:cNvPr id="9" name="Картина 8">
            <a:hlinkClick r:id="rId6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546705"/>
            <a:ext cx="771633" cy="685896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7266996" y="6232600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 smtClean="0">
                <a:latin typeface="Arial" pitchFamily="34" charset="0"/>
                <a:cs typeface="Arial" pitchFamily="34" charset="0"/>
              </a:rPr>
              <a:t>Питагорови тройки графика</a:t>
            </a: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6114868" y="6232601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 smtClean="0">
                <a:latin typeface="Arial" pitchFamily="34" charset="0"/>
                <a:cs typeface="Arial" pitchFamily="34" charset="0"/>
              </a:rPr>
              <a:t>Питагорови тройки</a:t>
            </a: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4889464" y="630932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 smtClean="0">
                <a:latin typeface="Arial" pitchFamily="34" charset="0"/>
                <a:cs typeface="Arial" pitchFamily="34" charset="0"/>
              </a:rPr>
              <a:t>Питагорови тройки</a:t>
            </a:r>
          </a:p>
        </p:txBody>
      </p:sp>
      <p:pic>
        <p:nvPicPr>
          <p:cNvPr id="15" name="Картина 1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09" y="2420888"/>
            <a:ext cx="3960441" cy="2799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Картина 15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391" y="2420888"/>
            <a:ext cx="4152781" cy="2799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Текстово поле 16"/>
          <p:cNvSpPr txBox="1"/>
          <p:nvPr/>
        </p:nvSpPr>
        <p:spPr>
          <a:xfrm>
            <a:off x="1188564" y="1484784"/>
            <a:ext cx="6407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Някои от решенията на  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Excel</a:t>
            </a:r>
            <a:endParaRPr lang="bg-BG" sz="32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31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26583"/>
            <a:ext cx="3134330" cy="2087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Картина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8691"/>
            <a:ext cx="3168352" cy="2069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1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                  </a:t>
            </a:r>
            <a:r>
              <a:rPr lang="bg-BG" sz="3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(a,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b,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c)</a:t>
            </a:r>
            <a:endParaRPr lang="bg-BG" sz="36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Картина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324093"/>
            <a:ext cx="4680520" cy="1942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307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1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                  </a:t>
            </a:r>
            <a:r>
              <a:rPr lang="bg-BG" sz="3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(a,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b,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c)</a:t>
            </a:r>
            <a:endParaRPr lang="bg-BG" sz="36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611560" y="1571599"/>
            <a:ext cx="7700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Някои от решенията с динамични конструкции</a:t>
            </a:r>
            <a:endParaRPr lang="bg-BG" sz="24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Картина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542" y="2276872"/>
            <a:ext cx="6619538" cy="3629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260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1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                  </a:t>
            </a:r>
            <a:r>
              <a:rPr lang="bg-BG" sz="3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(a,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b,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c)</a:t>
            </a:r>
            <a:endParaRPr lang="bg-BG" sz="36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Картина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3384376" cy="1969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Картина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33056"/>
            <a:ext cx="3532734" cy="2015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Контейнер за съдържание 3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21" y="3933056"/>
            <a:ext cx="3307947" cy="1973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Картина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150" y="1484784"/>
            <a:ext cx="3403616" cy="1969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4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9957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sz="6600" dirty="0" smtClean="0">
                <a:latin typeface="Arial" pitchFamily="34" charset="0"/>
                <a:cs typeface="Arial" pitchFamily="34" charset="0"/>
              </a:rPr>
              <a:t>Задача 2       </a:t>
            </a:r>
            <a:r>
              <a:rPr lang="en-US" sz="6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а² +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²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²</a:t>
            </a:r>
            <a:endParaRPr lang="bg-BG" sz="36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Картина 8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076" y="5777571"/>
            <a:ext cx="771633" cy="685896"/>
          </a:xfrm>
          <a:prstGeom prst="rect">
            <a:avLst/>
          </a:prstGeom>
        </p:spPr>
      </p:pic>
      <p:pic>
        <p:nvPicPr>
          <p:cNvPr id="11" name="Картина 10">
            <a:hlinkClick r:id="rId4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33" y="5720028"/>
            <a:ext cx="771633" cy="685896"/>
          </a:xfrm>
          <a:prstGeom prst="rect">
            <a:avLst/>
          </a:prstGeom>
        </p:spPr>
      </p:pic>
      <p:pic>
        <p:nvPicPr>
          <p:cNvPr id="12" name="Картина 11">
            <a:hlinkClick r:id="rId5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411" y="5686521"/>
            <a:ext cx="771633" cy="685896"/>
          </a:xfrm>
          <a:prstGeom prst="rect">
            <a:avLst/>
          </a:prstGeom>
        </p:spPr>
      </p:pic>
      <p:pic>
        <p:nvPicPr>
          <p:cNvPr id="13" name="Картина 12">
            <a:hlinkClick r:id="rId6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947" y="5686521"/>
            <a:ext cx="771633" cy="685896"/>
          </a:xfrm>
          <a:prstGeom prst="rect">
            <a:avLst/>
          </a:prstGeom>
        </p:spPr>
      </p:pic>
      <p:pic>
        <p:nvPicPr>
          <p:cNvPr id="14" name="Картина 13">
            <a:hlinkClick r:id="rId7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365" y="5750497"/>
            <a:ext cx="771633" cy="685896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7113463" y="6377501"/>
            <a:ext cx="889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dirty="0" smtClean="0">
                <a:latin typeface="Arial" pitchFamily="34" charset="0"/>
                <a:cs typeface="Arial" pitchFamily="34" charset="0"/>
              </a:rPr>
              <a:t>Теорема на </a:t>
            </a:r>
            <a:r>
              <a:rPr lang="bg-BG" sz="1000" dirty="0">
                <a:latin typeface="Arial" pitchFamily="34" charset="0"/>
                <a:cs typeface="Arial" pitchFamily="34" charset="0"/>
              </a:rPr>
              <a:t>Птоломей</a:t>
            </a:r>
            <a:r>
              <a:rPr lang="bg-BG" sz="1000" dirty="0" smtClean="0">
                <a:latin typeface="Arial" pitchFamily="34" charset="0"/>
                <a:cs typeface="Arial" pitchFamily="34" charset="0"/>
              </a:rPr>
              <a:t> </a:t>
            </a:r>
            <a:endParaRPr lang="bg-BG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Текстово поле 15"/>
          <p:cNvSpPr txBox="1"/>
          <p:nvPr/>
        </p:nvSpPr>
        <p:spPr>
          <a:xfrm>
            <a:off x="8028384" y="6372417"/>
            <a:ext cx="912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dirty="0" smtClean="0">
                <a:latin typeface="Arial" pitchFamily="34" charset="0"/>
                <a:cs typeface="Arial" pitchFamily="34" charset="0"/>
              </a:rPr>
              <a:t>Косинусова теорема</a:t>
            </a:r>
            <a:endParaRPr lang="bg-BG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6339833" y="640592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dirty="0" smtClean="0">
                <a:latin typeface="Arial" pitchFamily="34" charset="0"/>
                <a:cs typeface="Arial" pitchFamily="34" charset="0"/>
              </a:rPr>
              <a:t>Падащи топки</a:t>
            </a:r>
            <a:endParaRPr lang="bg-BG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Текстово поле 19"/>
          <p:cNvSpPr txBox="1"/>
          <p:nvPr/>
        </p:nvSpPr>
        <p:spPr>
          <a:xfrm>
            <a:off x="5523926" y="6413929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000" dirty="0" smtClean="0">
                <a:latin typeface="Arial" pitchFamily="34" charset="0"/>
                <a:cs typeface="Arial" pitchFamily="34" charset="0"/>
              </a:rPr>
              <a:t>Пъзел</a:t>
            </a:r>
            <a:endParaRPr lang="bg-BG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Текстово поле 20"/>
          <p:cNvSpPr txBox="1"/>
          <p:nvPr/>
        </p:nvSpPr>
        <p:spPr>
          <a:xfrm>
            <a:off x="4383968" y="6449361"/>
            <a:ext cx="1048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000" dirty="0" smtClean="0">
                <a:latin typeface="Arial" pitchFamily="34" charset="0"/>
                <a:cs typeface="Arial" pitchFamily="34" charset="0"/>
              </a:rPr>
              <a:t>Семейство</a:t>
            </a:r>
            <a:endParaRPr lang="bg-BG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-324544" y="1052736"/>
            <a:ext cx="9001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ru-RU" sz="3600" dirty="0" err="1" smtClean="0">
                <a:latin typeface="Arial" pitchFamily="34" charset="0"/>
                <a:cs typeface="Arial" pitchFamily="34" charset="0"/>
              </a:rPr>
              <a:t>Демонстрирайте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 идеи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за доказване на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Питагорова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теорема.</a:t>
            </a:r>
          </a:p>
        </p:txBody>
      </p:sp>
      <p:pic>
        <p:nvPicPr>
          <p:cNvPr id="19" name="Картина 1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409" y="2436952"/>
            <a:ext cx="2957922" cy="324957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62195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2                          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а² +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²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²</a:t>
            </a:r>
            <a:endParaRPr lang="bg-BG" sz="36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308" y="1556737"/>
            <a:ext cx="3097230" cy="2302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27" y="1713008"/>
            <a:ext cx="3226013" cy="2208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Текстово поле 5"/>
          <p:cNvSpPr txBox="1"/>
          <p:nvPr/>
        </p:nvSpPr>
        <p:spPr>
          <a:xfrm>
            <a:off x="2391299" y="1095072"/>
            <a:ext cx="3850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Някои от реализациите</a:t>
            </a:r>
            <a:endParaRPr lang="bg-BG" sz="24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802" y="4108777"/>
            <a:ext cx="2153959" cy="2200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102" y="4093885"/>
            <a:ext cx="2226477" cy="2230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50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2                          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а² +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²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²</a:t>
            </a:r>
            <a:endParaRPr lang="bg-BG" sz="36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20811"/>
            <a:ext cx="2509838" cy="2486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367720"/>
            <a:ext cx="2304256" cy="2392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98" y="4084821"/>
            <a:ext cx="2678943" cy="1992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881" y="4025029"/>
            <a:ext cx="2520280" cy="2111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746" y="1367097"/>
            <a:ext cx="2345297" cy="2339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39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2                          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а² +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²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bg-BG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²</a:t>
            </a:r>
            <a:endParaRPr lang="bg-BG" sz="36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6540"/>
            <a:ext cx="2520280" cy="2480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305" y="4085933"/>
            <a:ext cx="2077666" cy="2109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138" y="1346539"/>
            <a:ext cx="2589201" cy="2479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272" y="1292722"/>
            <a:ext cx="2467702" cy="2502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4123350"/>
            <a:ext cx="2160240" cy="2090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68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39274" y="31105"/>
            <a:ext cx="8229600" cy="1143000"/>
          </a:xfrm>
        </p:spPr>
        <p:txBody>
          <a:bodyPr>
            <a:normAutofit/>
          </a:bodyPr>
          <a:lstStyle/>
          <a:p>
            <a:r>
              <a:rPr lang="bg-BG" sz="6600" dirty="0" smtClean="0">
                <a:latin typeface="Arial" pitchFamily="34" charset="0"/>
                <a:cs typeface="Arial" pitchFamily="34" charset="0"/>
              </a:rPr>
              <a:t>Задача </a:t>
            </a:r>
            <a:r>
              <a:rPr lang="en-US" sz="66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bg-BG" sz="6600" dirty="0" smtClean="0">
                <a:latin typeface="Arial" pitchFamily="34" charset="0"/>
                <a:cs typeface="Arial" pitchFamily="34" charset="0"/>
              </a:rPr>
              <a:t> </a:t>
            </a:r>
            <a:endParaRPr lang="bg-BG" sz="6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5983691" y="188640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solidFill>
                  <a:schemeClr val="accent1">
                    <a:lumMod val="75000"/>
                  </a:schemeClr>
                </a:solidFill>
                <a:sym typeface="Webdings"/>
              </a:rPr>
              <a:t></a:t>
            </a:r>
            <a:r>
              <a:rPr lang="bg-BG" sz="4400" dirty="0" smtClean="0">
                <a:sym typeface="Webdings"/>
              </a:rPr>
              <a:t>   </a:t>
            </a:r>
            <a:endParaRPr lang="bg-BG" sz="44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38978" y="1844824"/>
            <a:ext cx="77276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    Съставете 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задачи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практическо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приложение на П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итагорова 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теорема.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        </a:t>
            </a:r>
          </a:p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   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Направете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latin typeface="Arial" pitchFamily="34" charset="0"/>
                <a:cs typeface="Arial" pitchFamily="34" charset="0"/>
              </a:rPr>
              <a:t>динамични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 конструкции </a:t>
            </a:r>
            <a:r>
              <a:rPr lang="ru-RU" sz="3200" dirty="0">
                <a:latin typeface="Arial" pitchFamily="34" charset="0"/>
                <a:cs typeface="Arial" pitchFamily="34" charset="0"/>
              </a:rPr>
              <a:t>за илюстриране на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съставените задачи.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92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36995" y="86915"/>
            <a:ext cx="8229600" cy="1143000"/>
          </a:xfrm>
        </p:spPr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bg-BG" sz="3600" dirty="0" smtClean="0">
                <a:latin typeface="Arial" pitchFamily="34" charset="0"/>
                <a:cs typeface="Arial" pitchFamily="34" charset="0"/>
              </a:rPr>
              <a:t> </a:t>
            </a:r>
            <a:endParaRPr lang="bg-BG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5983691" y="188640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solidFill>
                  <a:schemeClr val="accent1">
                    <a:lumMod val="75000"/>
                  </a:schemeClr>
                </a:solidFill>
                <a:sym typeface="Webdings"/>
              </a:rPr>
              <a:t></a:t>
            </a:r>
            <a:r>
              <a:rPr lang="bg-BG" sz="4400" dirty="0" smtClean="0">
                <a:sym typeface="Webdings"/>
              </a:rPr>
              <a:t>   </a:t>
            </a:r>
            <a:endParaRPr lang="bg-BG" sz="44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51693" y="1342509"/>
            <a:ext cx="92319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     Условия на задачи, събирани 30 години и разделени в три групи.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996952"/>
            <a:ext cx="3692421" cy="282677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24308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3</a:t>
            </a:r>
            <a:endParaRPr lang="bg-BG" sz="24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5983691" y="188640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solidFill>
                  <a:schemeClr val="accent1">
                    <a:lumMod val="75000"/>
                  </a:schemeClr>
                </a:solidFill>
                <a:sym typeface="Webdings"/>
              </a:rPr>
              <a:t></a:t>
            </a:r>
            <a:r>
              <a:rPr lang="bg-BG" sz="4400" dirty="0" smtClean="0">
                <a:sym typeface="Webdings"/>
              </a:rPr>
              <a:t>   </a:t>
            </a:r>
            <a:endParaRPr lang="bg-BG" sz="4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225" y="1708186"/>
            <a:ext cx="3240360" cy="2117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70" y="1796531"/>
            <a:ext cx="2957827" cy="1940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173" y="4055842"/>
            <a:ext cx="2311424" cy="2035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Текстово поле 9"/>
          <p:cNvSpPr txBox="1"/>
          <p:nvPr/>
        </p:nvSpPr>
        <p:spPr>
          <a:xfrm>
            <a:off x="2823245" y="966671"/>
            <a:ext cx="4038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32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Някои </a:t>
            </a:r>
            <a:r>
              <a:rPr lang="bg-BG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от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32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задачите</a:t>
            </a:r>
            <a:endParaRPr lang="bg-BG" sz="32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225" y="4055842"/>
            <a:ext cx="2179001" cy="2035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31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3</a:t>
            </a:r>
            <a:endParaRPr lang="bg-BG" sz="24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5983691" y="188640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solidFill>
                  <a:schemeClr val="accent1">
                    <a:lumMod val="75000"/>
                  </a:schemeClr>
                </a:solidFill>
                <a:sym typeface="Webdings"/>
              </a:rPr>
              <a:t></a:t>
            </a:r>
            <a:r>
              <a:rPr lang="bg-BG" sz="4400" dirty="0" smtClean="0">
                <a:sym typeface="Webdings"/>
              </a:rPr>
              <a:t>   </a:t>
            </a:r>
            <a:endParaRPr lang="bg-BG" sz="4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25" y="1348795"/>
            <a:ext cx="3528392" cy="2404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681" y="1305953"/>
            <a:ext cx="3920716" cy="2490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128732"/>
            <a:ext cx="2331498" cy="1967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71390"/>
            <a:ext cx="2459624" cy="2081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04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861048"/>
            <a:ext cx="3184999" cy="2017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3</a:t>
            </a:r>
            <a:endParaRPr lang="bg-BG" sz="24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5983691" y="188640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solidFill>
                  <a:schemeClr val="accent1">
                    <a:lumMod val="75000"/>
                  </a:schemeClr>
                </a:solidFill>
                <a:sym typeface="Webdings"/>
              </a:rPr>
              <a:t></a:t>
            </a:r>
            <a:r>
              <a:rPr lang="bg-BG" sz="4400" dirty="0" smtClean="0">
                <a:sym typeface="Webdings"/>
              </a:rPr>
              <a:t>   </a:t>
            </a:r>
            <a:endParaRPr lang="bg-BG" sz="4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028" y="1302818"/>
            <a:ext cx="2803900" cy="1957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169" y="1255627"/>
            <a:ext cx="2880755" cy="2004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191" y="3869265"/>
            <a:ext cx="3143250" cy="2095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3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3</a:t>
            </a:r>
            <a:endParaRPr lang="bg-BG" sz="24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5983691" y="188640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solidFill>
                  <a:schemeClr val="accent1">
                    <a:lumMod val="75000"/>
                  </a:schemeClr>
                </a:solidFill>
                <a:sym typeface="Webdings"/>
              </a:rPr>
              <a:t></a:t>
            </a:r>
            <a:r>
              <a:rPr lang="bg-BG" sz="4400" dirty="0" smtClean="0">
                <a:sym typeface="Webdings"/>
              </a:rPr>
              <a:t>   </a:t>
            </a:r>
            <a:endParaRPr lang="bg-BG" sz="4400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505" y="3661697"/>
            <a:ext cx="3393465" cy="2061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52" y="3661698"/>
            <a:ext cx="3600400" cy="2061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847" y="1333143"/>
            <a:ext cx="3168353" cy="1973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6677"/>
            <a:ext cx="3134919" cy="1946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90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3</a:t>
            </a:r>
            <a:endParaRPr lang="bg-BG" sz="24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5983691" y="188640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solidFill>
                  <a:schemeClr val="accent1">
                    <a:lumMod val="75000"/>
                  </a:schemeClr>
                </a:solidFill>
                <a:sym typeface="Webdings"/>
              </a:rPr>
              <a:t></a:t>
            </a:r>
            <a:r>
              <a:rPr lang="bg-BG" sz="4400" dirty="0" smtClean="0">
                <a:sym typeface="Webdings"/>
              </a:rPr>
              <a:t>   </a:t>
            </a:r>
            <a:endParaRPr lang="bg-BG" sz="44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33" y="3444856"/>
            <a:ext cx="3574512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124744"/>
            <a:ext cx="3456384" cy="2038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73219"/>
            <a:ext cx="3362237" cy="2023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770" y="3532721"/>
            <a:ext cx="3321507" cy="2128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ово поле 6"/>
          <p:cNvSpPr txBox="1"/>
          <p:nvPr/>
        </p:nvSpPr>
        <p:spPr>
          <a:xfrm>
            <a:off x="5063905" y="6463208"/>
            <a:ext cx="3230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400" dirty="0" smtClean="0">
                <a:latin typeface="Arial Narrow" pitchFamily="34" charset="0"/>
              </a:rPr>
              <a:t>За фон са използвани картини от интернет.</a:t>
            </a:r>
            <a:endParaRPr lang="bg-BG" sz="1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22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онтейнер за съдържание 4"/>
          <p:cNvSpPr>
            <a:spLocks noGrp="1"/>
          </p:cNvSpPr>
          <p:nvPr>
            <p:ph sz="quarter" idx="4294967295"/>
          </p:nvPr>
        </p:nvSpPr>
        <p:spPr>
          <a:xfrm>
            <a:off x="0" y="2078520"/>
            <a:ext cx="4040188" cy="3941763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bg-BG" dirty="0"/>
              <a:t>Кутия за моливи</a:t>
            </a:r>
          </a:p>
          <a:p>
            <a:r>
              <a:rPr lang="bg-BG" dirty="0"/>
              <a:t>Поставка за салфетки</a:t>
            </a:r>
          </a:p>
          <a:p>
            <a:r>
              <a:rPr lang="bg-BG" dirty="0"/>
              <a:t>Дъска за рязане</a:t>
            </a:r>
          </a:p>
          <a:p>
            <a:r>
              <a:rPr lang="bg-BG" dirty="0"/>
              <a:t>Свещник</a:t>
            </a:r>
          </a:p>
          <a:p>
            <a:r>
              <a:rPr lang="bg-BG" dirty="0"/>
              <a:t>Парти шапка</a:t>
            </a:r>
          </a:p>
          <a:p>
            <a:r>
              <a:rPr lang="bg-BG" dirty="0"/>
              <a:t>Солница</a:t>
            </a:r>
          </a:p>
          <a:p>
            <a:r>
              <a:rPr lang="bg-BG" dirty="0"/>
              <a:t>Украса за елха</a:t>
            </a:r>
          </a:p>
          <a:p>
            <a:r>
              <a:rPr lang="bg-BG" dirty="0"/>
              <a:t>Писта за </a:t>
            </a:r>
            <a:r>
              <a:rPr lang="bg-BG" dirty="0" smtClean="0"/>
              <a:t>хеликоптери</a:t>
            </a:r>
          </a:p>
          <a:p>
            <a:r>
              <a:rPr lang="bg-BG" dirty="0" smtClean="0"/>
              <a:t>Съд </a:t>
            </a:r>
            <a:r>
              <a:rPr lang="bg-BG" dirty="0"/>
              <a:t>за сервиране на яйце</a:t>
            </a:r>
          </a:p>
          <a:p>
            <a:r>
              <a:rPr lang="bg-BG" dirty="0"/>
              <a:t>Маса</a:t>
            </a:r>
          </a:p>
          <a:p>
            <a:r>
              <a:rPr lang="bg-BG" dirty="0" smtClean="0"/>
              <a:t>Триизмерно </a:t>
            </a:r>
            <a:r>
              <a:rPr lang="bg-BG" dirty="0"/>
              <a:t>табло</a:t>
            </a:r>
          </a:p>
          <a:p>
            <a:r>
              <a:rPr lang="bg-BG" dirty="0"/>
              <a:t>Кутия за подаръци</a:t>
            </a:r>
          </a:p>
          <a:p>
            <a:r>
              <a:rPr lang="bg-BG" dirty="0"/>
              <a:t>Универсален статив</a:t>
            </a:r>
          </a:p>
          <a:p>
            <a:r>
              <a:rPr lang="bg-BG" dirty="0"/>
              <a:t>Албум за снимки в три размера</a:t>
            </a:r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294967295"/>
          </p:nvPr>
        </p:nvSpPr>
        <p:spPr>
          <a:xfrm>
            <a:off x="5824266" y="2078520"/>
            <a:ext cx="3059664" cy="3941763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r>
              <a:rPr lang="bg-BG" dirty="0" smtClean="0"/>
              <a:t>Кошничка </a:t>
            </a:r>
            <a:r>
              <a:rPr lang="bg-BG" dirty="0"/>
              <a:t>за цветя</a:t>
            </a:r>
          </a:p>
          <a:p>
            <a:r>
              <a:rPr lang="bg-BG" dirty="0"/>
              <a:t>Пепелник</a:t>
            </a:r>
          </a:p>
          <a:p>
            <a:r>
              <a:rPr lang="bg-BG" dirty="0" smtClean="0"/>
              <a:t>Полилей</a:t>
            </a:r>
            <a:endParaRPr lang="bg-BG" dirty="0"/>
          </a:p>
          <a:p>
            <a:r>
              <a:rPr lang="bg-BG" dirty="0"/>
              <a:t>Фруктиера</a:t>
            </a:r>
          </a:p>
          <a:p>
            <a:r>
              <a:rPr lang="bg-BG" dirty="0"/>
              <a:t>Тоалетка</a:t>
            </a:r>
          </a:p>
          <a:p>
            <a:r>
              <a:rPr lang="bg-BG" dirty="0"/>
              <a:t>Огледало с поставка</a:t>
            </a:r>
          </a:p>
          <a:p>
            <a:r>
              <a:rPr lang="bg-BG" dirty="0"/>
              <a:t>Стайна антена</a:t>
            </a:r>
          </a:p>
          <a:p>
            <a:r>
              <a:rPr lang="bg-BG" dirty="0"/>
              <a:t>Къщичка за куче</a:t>
            </a:r>
          </a:p>
          <a:p>
            <a:r>
              <a:rPr lang="bg-BG" dirty="0"/>
              <a:t>Кутия за </a:t>
            </a:r>
            <a:r>
              <a:rPr lang="en-US" dirty="0"/>
              <a:t>CD</a:t>
            </a:r>
            <a:endParaRPr lang="bg-BG" dirty="0"/>
          </a:p>
          <a:p>
            <a:r>
              <a:rPr lang="bg-BG" dirty="0" smtClean="0"/>
              <a:t>Покрив </a:t>
            </a:r>
            <a:r>
              <a:rPr lang="bg-BG" dirty="0"/>
              <a:t>на къща</a:t>
            </a:r>
          </a:p>
          <a:p>
            <a:r>
              <a:rPr lang="bg-BG" dirty="0"/>
              <a:t>Очила</a:t>
            </a:r>
          </a:p>
          <a:p>
            <a:r>
              <a:rPr lang="bg-BG" dirty="0"/>
              <a:t>Кутия за бижута</a:t>
            </a:r>
          </a:p>
          <a:p>
            <a:r>
              <a:rPr lang="bg-BG" dirty="0" smtClean="0"/>
              <a:t>Престилка</a:t>
            </a:r>
            <a:endParaRPr lang="bg-BG" dirty="0"/>
          </a:p>
        </p:txBody>
      </p:sp>
      <p:pic>
        <p:nvPicPr>
          <p:cNvPr id="9" name="Картина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483" y="2651761"/>
            <a:ext cx="882650" cy="112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Картина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437112"/>
            <a:ext cx="618747" cy="86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Картина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793" y="2318085"/>
            <a:ext cx="1019340" cy="92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3</a:t>
            </a:r>
            <a:endParaRPr lang="bg-BG" sz="24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Контейнер за съдържание 5"/>
          <p:cNvSpPr>
            <a:spLocks noGrp="1"/>
          </p:cNvSpPr>
          <p:nvPr>
            <p:ph sz="quarter" idx="4294967295"/>
          </p:nvPr>
        </p:nvSpPr>
        <p:spPr>
          <a:xfrm>
            <a:off x="3521291" y="2078520"/>
            <a:ext cx="2448272" cy="3941763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r>
              <a:rPr lang="bg-BG" dirty="0" smtClean="0"/>
              <a:t>Подложка </a:t>
            </a:r>
            <a:r>
              <a:rPr lang="bg-BG" dirty="0"/>
              <a:t>за сервиране</a:t>
            </a:r>
          </a:p>
          <a:p>
            <a:r>
              <a:rPr lang="bg-BG" dirty="0"/>
              <a:t>Троен </a:t>
            </a:r>
            <a:r>
              <a:rPr lang="bg-BG" dirty="0" smtClean="0"/>
              <a:t>знак </a:t>
            </a:r>
            <a:r>
              <a:rPr lang="bg-BG" dirty="0"/>
              <a:t>„СТОП“ </a:t>
            </a:r>
          </a:p>
          <a:p>
            <a:r>
              <a:rPr lang="bg-BG" dirty="0"/>
              <a:t>Домино</a:t>
            </a:r>
          </a:p>
          <a:p>
            <a:r>
              <a:rPr lang="bg-BG" dirty="0"/>
              <a:t>Кошница</a:t>
            </a:r>
          </a:p>
          <a:p>
            <a:r>
              <a:rPr lang="bg-BG" dirty="0"/>
              <a:t>Туити</a:t>
            </a:r>
          </a:p>
          <a:p>
            <a:r>
              <a:rPr lang="bg-BG" dirty="0" smtClean="0"/>
              <a:t>Октопод</a:t>
            </a:r>
          </a:p>
          <a:p>
            <a:r>
              <a:rPr lang="bg-BG" dirty="0"/>
              <a:t>Мики Маус</a:t>
            </a:r>
          </a:p>
          <a:p>
            <a:r>
              <a:rPr lang="bg-BG" dirty="0" smtClean="0"/>
              <a:t>Заек</a:t>
            </a:r>
          </a:p>
          <a:p>
            <a:r>
              <a:rPr lang="bg-BG" dirty="0" smtClean="0"/>
              <a:t>Пещера</a:t>
            </a:r>
            <a:endParaRPr lang="bg-BG" dirty="0"/>
          </a:p>
          <a:p>
            <a:r>
              <a:rPr lang="bg-BG" dirty="0"/>
              <a:t>Палатка</a:t>
            </a:r>
          </a:p>
          <a:p>
            <a:r>
              <a:rPr lang="bg-BG" dirty="0"/>
              <a:t>Пясъчен часовник</a:t>
            </a:r>
          </a:p>
          <a:p>
            <a:r>
              <a:rPr lang="bg-BG" dirty="0" smtClean="0"/>
              <a:t>Цвете</a:t>
            </a:r>
          </a:p>
          <a:p>
            <a:r>
              <a:rPr lang="bg-BG" dirty="0" smtClean="0"/>
              <a:t>Хартиен самолет</a:t>
            </a:r>
          </a:p>
          <a:p>
            <a:r>
              <a:rPr lang="bg-BG" dirty="0"/>
              <a:t>Стол</a:t>
            </a:r>
          </a:p>
          <a:p>
            <a:endParaRPr lang="bg-BG" dirty="0"/>
          </a:p>
          <a:p>
            <a:endParaRPr lang="bg-BG" dirty="0"/>
          </a:p>
        </p:txBody>
      </p:sp>
      <p:pic>
        <p:nvPicPr>
          <p:cNvPr id="15" name="Картина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049" y="4787280"/>
            <a:ext cx="827978" cy="1001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Картина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166" y="5351104"/>
            <a:ext cx="643061" cy="78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634839" y="1196752"/>
            <a:ext cx="8152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Поглед към чертежите с много въображение</a:t>
            </a:r>
            <a:endParaRPr lang="bg-BG" sz="2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Текстово поле 21"/>
          <p:cNvSpPr txBox="1"/>
          <p:nvPr/>
        </p:nvSpPr>
        <p:spPr>
          <a:xfrm>
            <a:off x="5983691" y="188640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solidFill>
                  <a:schemeClr val="accent1">
                    <a:lumMod val="75000"/>
                  </a:schemeClr>
                </a:solidFill>
                <a:sym typeface="Webdings"/>
              </a:rPr>
              <a:t></a:t>
            </a:r>
            <a:r>
              <a:rPr lang="bg-BG" sz="4400" dirty="0" smtClean="0">
                <a:sym typeface="Webdings"/>
              </a:rPr>
              <a:t>   </a:t>
            </a:r>
            <a:endParaRPr lang="bg-BG" sz="4400" dirty="0"/>
          </a:p>
        </p:txBody>
      </p:sp>
      <p:pic>
        <p:nvPicPr>
          <p:cNvPr id="21" name="Картина 2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166" y="2996952"/>
            <a:ext cx="800913" cy="87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79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Картина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96" y="3736651"/>
            <a:ext cx="2136933" cy="21433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6" name="Картина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770750"/>
            <a:ext cx="2003826" cy="20751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Картина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837" y="3770750"/>
            <a:ext cx="2088050" cy="20817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3</a:t>
            </a:r>
            <a:endParaRPr lang="bg-BG" sz="24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5983691" y="188640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solidFill>
                  <a:schemeClr val="accent1">
                    <a:lumMod val="75000"/>
                  </a:schemeClr>
                </a:solidFill>
                <a:sym typeface="Webdings"/>
              </a:rPr>
              <a:t></a:t>
            </a:r>
            <a:r>
              <a:rPr lang="bg-BG" sz="4400" dirty="0" smtClean="0">
                <a:sym typeface="Webdings"/>
              </a:rPr>
              <a:t>   </a:t>
            </a:r>
            <a:endParaRPr lang="bg-BG" sz="44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87830"/>
            <a:ext cx="2016224" cy="2254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440813" y="1538070"/>
            <a:ext cx="25020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g-BG" sz="3600" b="1" dirty="0">
                <a:solidFill>
                  <a:srgbClr val="DEF5FA">
                    <a:lumMod val="25000"/>
                  </a:srgbClr>
                </a:solidFill>
                <a:latin typeface="Arial" pitchFamily="34" charset="0"/>
                <a:cs typeface="Arial" pitchFamily="34" charset="0"/>
              </a:rPr>
              <a:t>Месечен календар покана</a:t>
            </a:r>
          </a:p>
        </p:txBody>
      </p:sp>
    </p:spTree>
    <p:extLst>
      <p:ext uri="{BB962C8B-B14F-4D97-AF65-F5344CB8AC3E}">
        <p14:creationId xmlns:p14="http://schemas.microsoft.com/office/powerpoint/2010/main" val="324308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946061"/>
            <a:ext cx="1968636" cy="19514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058" y="3933056"/>
            <a:ext cx="2846261" cy="19774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17" y="1944174"/>
            <a:ext cx="1989018" cy="17852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485" y="1944174"/>
            <a:ext cx="1962242" cy="17659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211" y="1944174"/>
            <a:ext cx="1937956" cy="187054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3" name="Картина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729" y="3920051"/>
            <a:ext cx="1962242" cy="19774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Задача 3</a:t>
            </a:r>
            <a:endParaRPr lang="bg-BG" sz="2400" dirty="0">
              <a:solidFill>
                <a:schemeClr val="accent4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5983691" y="188640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solidFill>
                  <a:schemeClr val="accent1">
                    <a:lumMod val="75000"/>
                  </a:schemeClr>
                </a:solidFill>
                <a:sym typeface="Webdings"/>
              </a:rPr>
              <a:t></a:t>
            </a:r>
            <a:r>
              <a:rPr lang="bg-BG" sz="4400" dirty="0" smtClean="0">
                <a:sym typeface="Webdings"/>
              </a:rPr>
              <a:t>   </a:t>
            </a:r>
            <a:endParaRPr lang="bg-BG" sz="4400" dirty="0"/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2027926" y="981138"/>
            <a:ext cx="65376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Питагорови цветя </a:t>
            </a:r>
            <a:r>
              <a:rPr lang="bg-BG" sz="36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</a:t>
            </a:r>
            <a:endParaRPr lang="bg-BG" sz="36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Заглавие 2"/>
          <p:cNvSpPr txBox="1">
            <a:spLocks/>
          </p:cNvSpPr>
          <p:nvPr/>
        </p:nvSpPr>
        <p:spPr>
          <a:xfrm>
            <a:off x="3275856" y="6122617"/>
            <a:ext cx="6300192" cy="504056"/>
          </a:xfrm>
          <a:prstGeom prst="rect">
            <a:avLst/>
          </a:prstGeom>
        </p:spPr>
        <p:txBody>
          <a:bodyPr vert="horz" rtlCol="0" anchor="ctr">
            <a:normAutofit fontScale="6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bg-BG" sz="4800" dirty="0" smtClean="0">
                <a:solidFill>
                  <a:schemeClr val="bg2">
                    <a:lumMod val="2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Благодаря за вниманието</a:t>
            </a:r>
            <a:endParaRPr lang="bg-BG" sz="4800" dirty="0"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88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ито място">
  <a:themeElements>
    <a:clrScheme name="Открито място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ито място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ито място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2476</TotalTime>
  <Words>341</Words>
  <Application>Microsoft Office PowerPoint</Application>
  <PresentationFormat>Презентация на цял екран (4:3)</PresentationFormat>
  <Paragraphs>103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1" baseType="lpstr">
      <vt:lpstr>Открито място</vt:lpstr>
      <vt:lpstr>ПИТАГОРОВА ТЕОРЕМА  В ЧАСОВЕТЕ ПО ИНФОРМАЦИОННИ ТЕХНОЛОГИИ </vt:lpstr>
      <vt:lpstr>Задача 1          (a, b, c)</vt:lpstr>
      <vt:lpstr>Задача 1                            (a, b, c)</vt:lpstr>
      <vt:lpstr>Задача 1                            (a, b, c)</vt:lpstr>
      <vt:lpstr>Задача 1                            (a, b, c)</vt:lpstr>
      <vt:lpstr>Задача 1                            (a, b, c)</vt:lpstr>
      <vt:lpstr>Задача 2          а² +b² = c²</vt:lpstr>
      <vt:lpstr>Задача 2                              а² +b² = c²</vt:lpstr>
      <vt:lpstr>Задача 2                              а² +b² = c²</vt:lpstr>
      <vt:lpstr>Задача 2                              а² +b² = c²</vt:lpstr>
      <vt:lpstr>Задача 3 </vt:lpstr>
      <vt:lpstr>Задача 3 </vt:lpstr>
      <vt:lpstr>Задача 3</vt:lpstr>
      <vt:lpstr>Задача 3</vt:lpstr>
      <vt:lpstr>Задача 3</vt:lpstr>
      <vt:lpstr>Задача 3</vt:lpstr>
      <vt:lpstr>Задача 3</vt:lpstr>
      <vt:lpstr>Задача 3</vt:lpstr>
      <vt:lpstr>Задача 3</vt:lpstr>
      <vt:lpstr>Задача 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ПИТАГОРОВА ТЕОРЕМА В ЧАСОВЕТЕ ПО ИНФОРМАЦИОННИ ТЕХНОЛОГИИ</dc:title>
  <dc:creator>User</dc:creator>
  <cp:lastModifiedBy>User</cp:lastModifiedBy>
  <cp:revision>114</cp:revision>
  <dcterms:created xsi:type="dcterms:W3CDTF">2014-02-06T14:11:35Z</dcterms:created>
  <dcterms:modified xsi:type="dcterms:W3CDTF">2014-06-18T06:56:01Z</dcterms:modified>
</cp:coreProperties>
</file>