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  <p:sldMasterId id="2147483658" r:id="rId5"/>
  </p:sldMasterIdLst>
  <p:notesMasterIdLst>
    <p:notesMasterId r:id="rId23"/>
  </p:notesMasterIdLst>
  <p:sldIdLst>
    <p:sldId id="256" r:id="rId6"/>
    <p:sldId id="275" r:id="rId7"/>
    <p:sldId id="265" r:id="rId8"/>
    <p:sldId id="271" r:id="rId9"/>
    <p:sldId id="277" r:id="rId10"/>
    <p:sldId id="281" r:id="rId11"/>
    <p:sldId id="290" r:id="rId12"/>
    <p:sldId id="282" r:id="rId13"/>
    <p:sldId id="284" r:id="rId14"/>
    <p:sldId id="285" r:id="rId15"/>
    <p:sldId id="287" r:id="rId16"/>
    <p:sldId id="280" r:id="rId17"/>
    <p:sldId id="278" r:id="rId18"/>
    <p:sldId id="288" r:id="rId19"/>
    <p:sldId id="274" r:id="rId20"/>
    <p:sldId id="289" r:id="rId21"/>
    <p:sldId id="26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6DC8"/>
    <a:srgbClr val="0894C0"/>
    <a:srgbClr val="B4DEE6"/>
    <a:srgbClr val="A4E0DD"/>
    <a:srgbClr val="17EAF5"/>
    <a:srgbClr val="FFCCFF"/>
    <a:srgbClr val="FFD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3184" autoAdjust="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9B0E6-B9BF-4E2D-AE08-8C7EBB196A2E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3816F-A1CF-4485-B308-1B9F14B36E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83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0C5E7-B1A1-4648-89D2-17B0F1E7F5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40298-3E00-4E73-B947-697E69282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B99EB-0E86-4FEA-A9C4-501D4E755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F536-58DF-4935-AE3B-7A08C0312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995127-BE30-42B7-9BE5-B83CC6A2E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751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AE108-9C7F-4CDC-AD71-B576580A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103746-779A-435F-995A-5BF82C86C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4E866-B322-455F-AC32-8C164B8CD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D61E0-F80F-48E7-A817-F1CECBEE9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F34AFC-4299-43F1-A312-79EF0102C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746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E1D3E-E4B6-4EAA-BFB4-25A0557A6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E0856-45A8-4EAD-A9D6-8A993968A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EEBE1-2BAF-4C94-8403-6E8454F9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58F46-E931-4D79-94A5-037AFD073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30D95-EF5F-4A0A-93BD-73AEE2C2F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1256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ABEC0-6253-4360-B586-B9D20933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6E20B-8661-4C60-84FB-4892E8B48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32BE45-79E4-479B-BD2F-46CCB0BEE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89105E-DF25-4F38-BDE2-9B00C2C4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D9C4A8-7467-4BAD-98A2-0B63CAC1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C5C5C0-08E4-4F7B-9E80-8925539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0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FF641-A5CC-4263-A394-2112D623A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D6865-C632-473C-AEC8-8D3F71562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FDBD19-4D33-4F6A-9938-6A04B3888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697E46-CE4D-480E-A997-2B53B2DF5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8B7E36-823F-4FD4-B826-E450A12480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BB3B14-C886-4F84-9FD5-11C8320E1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9AF591-4BBF-4BF2-9EF7-F8B114DFA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2B1A04-B244-4AE3-8997-9B075B10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4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408F1-BB29-4C6F-91C9-653A730BE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54FEF9-8D09-4091-BE99-B6264EBD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5F49AA-83D5-4063-9CDE-AA776304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A2B27C-3C99-4208-B425-775413C5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2A62B2-A6D1-4A6F-8B20-80606F47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2E4958-7A46-4331-B2D8-2C31D8FC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C8548B-339B-46B2-BF01-1EE3DDC72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66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F408F-8083-4F07-9628-074C7AFE4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477E0-A333-439D-A531-30B39A813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59501-D187-414C-AACE-F8387200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5F890-BB8A-49E1-880A-924FD6FE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A38FE-429A-41E7-942D-ECCE639D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01D9BC-0038-4041-AE2C-657BF99D4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561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56CFD-7F35-482C-A50F-B3D43ACB0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D7F3EF-0FE9-46C4-A116-5DA6E26B0D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0B4041-0F17-42D8-AF16-AB099A39F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7FF-F8F1-4B22-A471-9317ED3A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3F5E9-5DAC-4C4A-9DF5-C2B87276BCC8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3D6993-98F8-4234-B24A-02D4DB41C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A34037-0E7D-4379-ACA0-98611B2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19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214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114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8049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926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142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371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5462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966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002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340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9667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71903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0430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0813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9024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6016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271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45B175-C851-453B-B2A0-9A5CFCAD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F4A2-0E4F-4E49-A0BF-BEEC72203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8AA27-3F13-4BFD-B949-21CF31910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3F5E9-5DAC-4C4A-9DF5-C2B87276BCC8}" type="datetimeFigureOut">
              <a:rPr lang="en-US" smtClean="0"/>
              <a:t>2/10/2020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EE99A2-0FED-42D4-9FBD-08CC1C3F8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2468D4-5440-4CE2-BAB3-61D83F628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C5C30-0B3A-4B13-ADDD-7C63C8AA921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03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2/10/2020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5622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26" Type="http://schemas.openxmlformats.org/officeDocument/2006/relationships/image" Target="../media/image27.svg"/><Relationship Id="rId3" Type="http://schemas.openxmlformats.org/officeDocument/2006/relationships/image" Target="../media/image4.svg"/><Relationship Id="rId21" Type="http://schemas.openxmlformats.org/officeDocument/2006/relationships/image" Target="../media/image22.png"/><Relationship Id="rId7" Type="http://schemas.openxmlformats.org/officeDocument/2006/relationships/image" Target="../media/image8.sv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17.sv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svg"/><Relationship Id="rId5" Type="http://schemas.openxmlformats.org/officeDocument/2006/relationships/image" Target="../media/image6.sv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sv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svg"/><Relationship Id="rId22" Type="http://schemas.openxmlformats.org/officeDocument/2006/relationships/image" Target="../media/image2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jp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0.png"/><Relationship Id="rId5" Type="http://schemas.openxmlformats.org/officeDocument/2006/relationships/image" Target="../media/image59.jpg"/><Relationship Id="rId4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3.jpg"/><Relationship Id="rId5" Type="http://schemas.openxmlformats.org/officeDocument/2006/relationships/image" Target="../media/image34.jpg"/><Relationship Id="rId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7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9.svg"/><Relationship Id="rId7" Type="http://schemas.openxmlformats.org/officeDocument/2006/relationships/image" Target="../media/image71.svg"/><Relationship Id="rId12" Type="http://schemas.openxmlformats.org/officeDocument/2006/relationships/image" Target="../media/image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11" Type="http://schemas.openxmlformats.org/officeDocument/2006/relationships/image" Target="../media/image8.svg"/><Relationship Id="rId5" Type="http://schemas.openxmlformats.org/officeDocument/2006/relationships/image" Target="../media/image30.svg"/><Relationship Id="rId10" Type="http://schemas.openxmlformats.org/officeDocument/2006/relationships/image" Target="../media/image7.png"/><Relationship Id="rId4" Type="http://schemas.openxmlformats.org/officeDocument/2006/relationships/image" Target="../media/image29.png"/><Relationship Id="rId9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5739" y="1530630"/>
            <a:ext cx="9144000" cy="238760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17EAF5"/>
                </a:solidFill>
                <a:latin typeface="Rockwell" panose="02060603020205020403" pitchFamily="18" charset="0"/>
              </a:rPr>
              <a:t>STE</a:t>
            </a:r>
            <a:r>
              <a:rPr lang="bg-BG" sz="4000" dirty="0">
                <a:solidFill>
                  <a:srgbClr val="17EAF5"/>
                </a:solidFill>
                <a:latin typeface="Rockwell" panose="02060603020205020403" pitchFamily="18" charset="0"/>
              </a:rPr>
              <a:t>А</a:t>
            </a:r>
            <a:r>
              <a:rPr lang="en-US" sz="4000" dirty="0">
                <a:solidFill>
                  <a:srgbClr val="17EAF5"/>
                </a:solidFill>
                <a:latin typeface="Rockwell" panose="02060603020205020403" pitchFamily="18" charset="0"/>
              </a:rPr>
              <a:t>M</a:t>
            </a:r>
            <a:r>
              <a:rPr lang="bg-BG" sz="4000" dirty="0">
                <a:solidFill>
                  <a:srgbClr val="17EAF5"/>
                </a:solidFill>
                <a:latin typeface="Rockwell" panose="02060603020205020403" pitchFamily="18" charset="0"/>
              </a:rPr>
              <a:t> методи в обучението</a:t>
            </a:r>
            <a:r>
              <a:rPr lang="en-US" sz="4000" dirty="0">
                <a:solidFill>
                  <a:srgbClr val="17EAF5"/>
                </a:solidFill>
                <a:latin typeface="Rockwell" panose="02060603020205020403" pitchFamily="18" charset="0"/>
              </a:rPr>
              <a:t> </a:t>
            </a:r>
            <a:r>
              <a:rPr lang="bg-BG" sz="4000" dirty="0">
                <a:solidFill>
                  <a:srgbClr val="17EAF5"/>
                </a:solidFill>
                <a:latin typeface="Rockwell" panose="02060603020205020403" pitchFamily="18" charset="0"/>
              </a:rPr>
              <a:t>по компютърно моделиране</a:t>
            </a:r>
            <a:endParaRPr lang="en-US" sz="4800" dirty="0">
              <a:solidFill>
                <a:srgbClr val="17EAF5"/>
              </a:solidFill>
              <a:latin typeface="Rockwell" panose="02060603020205020403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65E432-C1E6-4C36-BF8E-2DA25E65D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287209" y="4050764"/>
            <a:ext cx="4914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>
            <a:extLst>
              <a:ext uri="{FF2B5EF4-FFF2-40B4-BE49-F238E27FC236}">
                <a16:creationId xmlns:a16="http://schemas.microsoft.com/office/drawing/2014/main" id="{D05F6415-1E7C-453D-B6B7-DBF76BDA6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7581" y="3908812"/>
            <a:ext cx="9264727" cy="2311952"/>
          </a:xfrm>
        </p:spPr>
        <p:txBody>
          <a:bodyPr>
            <a:normAutofit/>
          </a:bodyPr>
          <a:lstStyle/>
          <a:p>
            <a:endParaRPr lang="en-US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bg-BG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Автор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bg-BG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bg-BG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Елица Цонева</a:t>
            </a:r>
            <a:r>
              <a:rPr lang="en-US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bg-BG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Учител по Информационни технологии</a:t>
            </a:r>
          </a:p>
          <a:p>
            <a:r>
              <a:rPr lang="bg-BG" sz="20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 Компютърно моделиране</a:t>
            </a:r>
            <a:endParaRPr lang="en-US" sz="20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" name="Graphic 8" descr="Flask">
            <a:extLst>
              <a:ext uri="{FF2B5EF4-FFF2-40B4-BE49-F238E27FC236}">
                <a16:creationId xmlns:a16="http://schemas.microsoft.com/office/drawing/2014/main" id="{B46E3E84-D1E6-4422-AA93-3EE98A821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92739">
            <a:off x="9437808" y="744851"/>
            <a:ext cx="964074" cy="96407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2E34321-8C76-4D81-B858-24FABCB6500F}"/>
              </a:ext>
            </a:extLst>
          </p:cNvPr>
          <p:cNvGrpSpPr/>
          <p:nvPr/>
        </p:nvGrpSpPr>
        <p:grpSpPr>
          <a:xfrm>
            <a:off x="11238930" y="1982579"/>
            <a:ext cx="767219" cy="599437"/>
            <a:chOff x="195624" y="4974072"/>
            <a:chExt cx="2087236" cy="1796728"/>
          </a:xfrm>
        </p:grpSpPr>
        <p:pic>
          <p:nvPicPr>
            <p:cNvPr id="19" name="Graphic 18" descr="Ruler">
              <a:extLst>
                <a:ext uri="{FF2B5EF4-FFF2-40B4-BE49-F238E27FC236}">
                  <a16:creationId xmlns:a16="http://schemas.microsoft.com/office/drawing/2014/main" id="{39130E3C-1E93-4315-AE76-13C55147D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1292306">
              <a:off x="195624" y="4974072"/>
              <a:ext cx="1574403" cy="1574403"/>
            </a:xfrm>
            <a:prstGeom prst="rect">
              <a:avLst/>
            </a:prstGeom>
          </p:spPr>
        </p:pic>
        <p:pic>
          <p:nvPicPr>
            <p:cNvPr id="21" name="Graphic 20" descr="Pencil">
              <a:extLst>
                <a:ext uri="{FF2B5EF4-FFF2-40B4-BE49-F238E27FC236}">
                  <a16:creationId xmlns:a16="http://schemas.microsoft.com/office/drawing/2014/main" id="{FFEC1660-205F-490E-800A-0D57D250BA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1163532">
              <a:off x="812050" y="5299990"/>
              <a:ext cx="1470810" cy="1470810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5D317F0-1D4A-467D-936C-3813AA2689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5597" y="128018"/>
            <a:ext cx="5286954" cy="2164634"/>
          </a:xfrm>
          <a:prstGeom prst="rect">
            <a:avLst/>
          </a:prstGeom>
        </p:spPr>
      </p:pic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D49F45F5-F4CF-4A32-928B-C423EFA741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66831" y="1360258"/>
            <a:ext cx="976041" cy="976041"/>
          </a:xfrm>
          <a:prstGeom prst="rect">
            <a:avLst/>
          </a:prstGeom>
        </p:spPr>
      </p:pic>
      <p:pic>
        <p:nvPicPr>
          <p:cNvPr id="15" name="Graphic 14" descr="Classroom">
            <a:extLst>
              <a:ext uri="{FF2B5EF4-FFF2-40B4-BE49-F238E27FC236}">
                <a16:creationId xmlns:a16="http://schemas.microsoft.com/office/drawing/2014/main" id="{85A28486-B7BF-464E-AE73-3B8923C895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0235" y="1955936"/>
            <a:ext cx="1494693" cy="1494693"/>
          </a:xfrm>
          <a:prstGeom prst="rect">
            <a:avLst/>
          </a:prstGeom>
        </p:spPr>
      </p:pic>
      <p:pic>
        <p:nvPicPr>
          <p:cNvPr id="10" name="Graphic 9" descr="Palette">
            <a:extLst>
              <a:ext uri="{FF2B5EF4-FFF2-40B4-BE49-F238E27FC236}">
                <a16:creationId xmlns:a16="http://schemas.microsoft.com/office/drawing/2014/main" id="{E8B8BC33-3C92-454E-9CF8-A31AB557E1F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339061" y="2336299"/>
            <a:ext cx="914400" cy="914400"/>
          </a:xfrm>
          <a:prstGeom prst="rect">
            <a:avLst/>
          </a:prstGeom>
        </p:spPr>
      </p:pic>
      <p:pic>
        <p:nvPicPr>
          <p:cNvPr id="17" name="Graphic 16" descr="Lungs">
            <a:extLst>
              <a:ext uri="{FF2B5EF4-FFF2-40B4-BE49-F238E27FC236}">
                <a16:creationId xmlns:a16="http://schemas.microsoft.com/office/drawing/2014/main" id="{95931AF6-69EE-4D3D-8B20-A4E412FE8A0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349243" y="419852"/>
            <a:ext cx="914400" cy="914400"/>
          </a:xfrm>
          <a:prstGeom prst="rect">
            <a:avLst/>
          </a:prstGeom>
        </p:spPr>
      </p:pic>
      <p:pic>
        <p:nvPicPr>
          <p:cNvPr id="20" name="Graphic 19" descr="Solar system">
            <a:extLst>
              <a:ext uri="{FF2B5EF4-FFF2-40B4-BE49-F238E27FC236}">
                <a16:creationId xmlns:a16="http://schemas.microsoft.com/office/drawing/2014/main" id="{06EAE04B-10A8-45D0-9946-C80EA15E036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rot="4566173">
            <a:off x="11235235" y="921428"/>
            <a:ext cx="893381" cy="893381"/>
          </a:xfrm>
          <a:prstGeom prst="rect">
            <a:avLst/>
          </a:prstGeom>
        </p:spPr>
      </p:pic>
      <p:pic>
        <p:nvPicPr>
          <p:cNvPr id="25" name="Graphic 24" descr="Sustainability">
            <a:extLst>
              <a:ext uri="{FF2B5EF4-FFF2-40B4-BE49-F238E27FC236}">
                <a16:creationId xmlns:a16="http://schemas.microsoft.com/office/drawing/2014/main" id="{1F965F16-0BA5-4374-B3A5-0E5E9D2E611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20572323">
            <a:off x="9661086" y="1816539"/>
            <a:ext cx="762645" cy="762645"/>
          </a:xfrm>
          <a:prstGeom prst="rect">
            <a:avLst/>
          </a:prstGeom>
        </p:spPr>
      </p:pic>
      <p:pic>
        <p:nvPicPr>
          <p:cNvPr id="27" name="Graphic 26" descr="Game controller">
            <a:extLst>
              <a:ext uri="{FF2B5EF4-FFF2-40B4-BE49-F238E27FC236}">
                <a16:creationId xmlns:a16="http://schemas.microsoft.com/office/drawing/2014/main" id="{18C73F4B-ED77-491B-8B64-E33872D773E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03471" y="3702205"/>
            <a:ext cx="748980" cy="748980"/>
          </a:xfrm>
          <a:prstGeom prst="rect">
            <a:avLst/>
          </a:prstGeom>
        </p:spPr>
      </p:pic>
      <p:pic>
        <p:nvPicPr>
          <p:cNvPr id="31" name="Graphic 30" descr="Computer">
            <a:extLst>
              <a:ext uri="{FF2B5EF4-FFF2-40B4-BE49-F238E27FC236}">
                <a16:creationId xmlns:a16="http://schemas.microsoft.com/office/drawing/2014/main" id="{D2640738-CD41-44B7-98FE-4C8936F9991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33604" y="4493834"/>
            <a:ext cx="1391324" cy="1391324"/>
          </a:xfrm>
          <a:prstGeom prst="rect">
            <a:avLst/>
          </a:prstGeom>
        </p:spPr>
      </p:pic>
      <p:pic>
        <p:nvPicPr>
          <p:cNvPr id="33" name="Graphic 32" descr="Headphones">
            <a:extLst>
              <a:ext uri="{FF2B5EF4-FFF2-40B4-BE49-F238E27FC236}">
                <a16:creationId xmlns:a16="http://schemas.microsoft.com/office/drawing/2014/main" id="{201F628C-829A-4467-9B23-230E27D1939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364117" y="3702205"/>
            <a:ext cx="748980" cy="74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39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A6FC9C7-99F4-49EE-95EE-E29CDA02AE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4326" y="1504727"/>
            <a:ext cx="7494843" cy="4215850"/>
          </a:xfrm>
          <a:prstGeom prst="rect">
            <a:avLst/>
          </a:prstGeom>
          <a:effectLst>
            <a:softEdge rad="114300"/>
          </a:effec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F4013F5-D294-460D-A628-596319AA228D}"/>
              </a:ext>
            </a:extLst>
          </p:cNvPr>
          <p:cNvSpPr txBox="1">
            <a:spLocks/>
          </p:cNvSpPr>
          <p:nvPr/>
        </p:nvSpPr>
        <p:spPr>
          <a:xfrm>
            <a:off x="963755" y="362852"/>
            <a:ext cx="9941734" cy="154914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5800" b="1" i="0" u="none" strike="noStrike" kern="1200" cap="all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j-ea"/>
                <a:cs typeface="+mj-cs"/>
              </a:rPr>
              <a:t>ЧОУ „ТОМАС ЕДИСЪН“ – представяне</a:t>
            </a:r>
            <a:br>
              <a:rPr kumimoji="0" lang="bg-BG" sz="5800" b="0" i="0" u="none" strike="noStrike" kern="1200" cap="all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ea typeface="+mj-ea"/>
                <a:cs typeface="+mj-cs"/>
              </a:rPr>
            </a:br>
            <a:br>
              <a:rPr kumimoji="0" lang="bg-BG" sz="5800" b="0" i="0" u="none" strike="noStrike" kern="1200" cap="all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ea typeface="+mj-ea"/>
                <a:cs typeface="+mj-cs"/>
              </a:rPr>
            </a:br>
            <a:br>
              <a:rPr kumimoji="0" lang="bg-BG" sz="24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+mj-cs"/>
              </a:rPr>
            </a:br>
            <a:br>
              <a:rPr kumimoji="0" lang="bg-BG" sz="24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+mj-cs"/>
              </a:rPr>
            </a:br>
            <a:endParaRPr kumimoji="0" lang="bg-BG" sz="24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bg-BG" sz="24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+mj-cs"/>
              </a:rPr>
            </a:br>
            <a:endParaRPr kumimoji="0" lang="bg-BG" sz="24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863DB3-6FF7-4176-BC17-10788E90EEFB}"/>
              </a:ext>
            </a:extLst>
          </p:cNvPr>
          <p:cNvSpPr txBox="1"/>
          <p:nvPr/>
        </p:nvSpPr>
        <p:spPr>
          <a:xfrm>
            <a:off x="724271" y="1504727"/>
            <a:ext cx="325901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b="1" dirty="0"/>
              <a:t>Отваря врати през </a:t>
            </a:r>
            <a:r>
              <a:rPr lang="bg-BG" b="1" dirty="0">
                <a:solidFill>
                  <a:srgbClr val="FFC000"/>
                </a:solidFill>
              </a:rPr>
              <a:t>2016 </a:t>
            </a:r>
            <a:r>
              <a:rPr lang="bg-BG" b="1" dirty="0"/>
              <a:t>г.</a:t>
            </a:r>
          </a:p>
          <a:p>
            <a:pPr algn="just"/>
            <a:endParaRPr lang="bg-BG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b="1" dirty="0"/>
              <a:t>Текущо: над </a:t>
            </a:r>
            <a:r>
              <a:rPr lang="bg-BG" b="1" dirty="0">
                <a:solidFill>
                  <a:srgbClr val="FFC000"/>
                </a:solidFill>
              </a:rPr>
              <a:t>100 </a:t>
            </a:r>
            <a:r>
              <a:rPr lang="bg-BG" b="1" dirty="0"/>
              <a:t>ученици. </a:t>
            </a:r>
          </a:p>
          <a:p>
            <a:pPr algn="just"/>
            <a:endParaRPr lang="bg-BG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b="1" dirty="0"/>
              <a:t>Паралелки: от </a:t>
            </a:r>
            <a:r>
              <a:rPr lang="bg-BG" b="1" dirty="0">
                <a:solidFill>
                  <a:srgbClr val="FFC000"/>
                </a:solidFill>
              </a:rPr>
              <a:t>1</a:t>
            </a:r>
            <a:r>
              <a:rPr lang="bg-BG" b="1" dirty="0"/>
              <a:t> до </a:t>
            </a:r>
            <a:r>
              <a:rPr lang="bg-BG" b="1" dirty="0">
                <a:solidFill>
                  <a:srgbClr val="FFC000"/>
                </a:solidFill>
              </a:rPr>
              <a:t>6</a:t>
            </a:r>
            <a:r>
              <a:rPr lang="bg-BG" b="1" dirty="0"/>
              <a:t> клас.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bg-BG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b="1" dirty="0"/>
              <a:t>Обучителна програма по Медицина, Роботика</a:t>
            </a:r>
            <a:r>
              <a:rPr lang="en-US" b="1" dirty="0"/>
              <a:t>, </a:t>
            </a:r>
            <a:r>
              <a:rPr lang="bg-BG" b="1" dirty="0"/>
              <a:t>Гражданско образование и Програмиране – от </a:t>
            </a:r>
            <a:r>
              <a:rPr lang="bg-BG" b="1" dirty="0">
                <a:solidFill>
                  <a:srgbClr val="FFC000"/>
                </a:solidFill>
              </a:rPr>
              <a:t>1</a:t>
            </a:r>
            <a:r>
              <a:rPr lang="bg-BG" b="1" dirty="0"/>
              <a:t> клас.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bg-BG" b="1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C000"/>
                </a:solidFill>
              </a:rPr>
              <a:t>STE</a:t>
            </a:r>
            <a:r>
              <a:rPr lang="bg-BG" b="1" dirty="0">
                <a:solidFill>
                  <a:srgbClr val="FFC000"/>
                </a:solidFill>
              </a:rPr>
              <a:t>А</a:t>
            </a:r>
            <a:r>
              <a:rPr lang="en-US" b="1" dirty="0">
                <a:solidFill>
                  <a:srgbClr val="FFC000"/>
                </a:solidFill>
              </a:rPr>
              <a:t>M</a:t>
            </a:r>
            <a:r>
              <a:rPr lang="en-US" b="1" dirty="0"/>
              <a:t> </a:t>
            </a:r>
            <a:r>
              <a:rPr lang="bg-BG" b="1" dirty="0"/>
              <a:t>методики на преподаване в редовните и избирателните часове.</a:t>
            </a:r>
            <a:endParaRPr lang="bg-BG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78D03E-7747-49FB-859E-1DE0CE98B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2042" y="5962063"/>
            <a:ext cx="1532460" cy="62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232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42257-3980-4551-868A-26DC3CB82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87" y="183885"/>
            <a:ext cx="8378529" cy="1325563"/>
          </a:xfrm>
        </p:spPr>
        <p:txBody>
          <a:bodyPr>
            <a:normAutofit/>
          </a:bodyPr>
          <a:lstStyle/>
          <a:p>
            <a:pPr algn="ctr"/>
            <a:r>
              <a:rPr lang="bg-BG" sz="3200" b="1" cap="all" dirty="0">
                <a:solidFill>
                  <a:schemeClr val="accent1">
                    <a:lumMod val="75000"/>
                  </a:schemeClr>
                </a:solidFill>
              </a:rPr>
              <a:t>Как интегрираме </a:t>
            </a:r>
            <a:r>
              <a:rPr lang="en-US" sz="3200" b="1" cap="all" dirty="0">
                <a:solidFill>
                  <a:schemeClr val="accent1">
                    <a:lumMod val="75000"/>
                  </a:schemeClr>
                </a:solidFill>
                <a:latin typeface="Tw Cen MT" panose="020B0602020104020603" pitchFamily="34" charset="0"/>
              </a:rPr>
              <a:t>STEAM </a:t>
            </a:r>
            <a:r>
              <a:rPr lang="bg-BG" sz="3200" b="1" cap="all" dirty="0">
                <a:solidFill>
                  <a:schemeClr val="accent1">
                    <a:lumMod val="75000"/>
                  </a:schemeClr>
                </a:solidFill>
              </a:rPr>
              <a:t>в училищното обучение</a:t>
            </a:r>
            <a:endParaRPr lang="en-US" sz="3200" b="1" cap="all" dirty="0">
              <a:solidFill>
                <a:schemeClr val="accent1">
                  <a:lumMod val="75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E0B0F-4D29-4786-B2AB-B84D9F8B5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067" y="1738561"/>
            <a:ext cx="8378529" cy="580813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z="2200" dirty="0">
                <a:solidFill>
                  <a:srgbClr val="FF0000"/>
                </a:solidFill>
                <a:latin typeface="Tahoma"/>
                <a:ea typeface="Tahoma"/>
                <a:cs typeface="Tahoma"/>
              </a:rPr>
              <a:t>Интердисциплинарни уроци</a:t>
            </a:r>
          </a:p>
          <a:p>
            <a:endParaRPr lang="bg-BG" sz="22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r>
              <a:rPr lang="bg-BG" sz="2200" dirty="0">
                <a:solidFill>
                  <a:srgbClr val="0070C0"/>
                </a:solidFill>
                <a:latin typeface="Tahoma"/>
                <a:ea typeface="Tahoma"/>
                <a:cs typeface="Tahoma"/>
              </a:rPr>
              <a:t>Практически упражения в екипни творчески проекти </a:t>
            </a:r>
            <a:endParaRPr lang="en-US" sz="2200" dirty="0">
              <a:solidFill>
                <a:srgbClr val="0070C0"/>
              </a:solidFill>
              <a:latin typeface="Tahoma"/>
              <a:ea typeface="Tahoma"/>
              <a:cs typeface="Tahoma"/>
            </a:endParaRPr>
          </a:p>
          <a:p>
            <a:pPr marL="0" indent="0">
              <a:buNone/>
            </a:pPr>
            <a:endParaRPr lang="en-US" sz="22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r>
              <a:rPr lang="bg-BG" sz="2200" dirty="0">
                <a:solidFill>
                  <a:srgbClr val="00B050"/>
                </a:solidFill>
                <a:latin typeface="Tahoma"/>
                <a:ea typeface="Tahoma"/>
                <a:cs typeface="Tahoma"/>
              </a:rPr>
              <a:t>Външни гост-лектори  в училище (утвърдени учени и специалисти в различни области)</a:t>
            </a:r>
            <a:endParaRPr lang="en-US" sz="2200" dirty="0">
              <a:solidFill>
                <a:srgbClr val="00B050"/>
              </a:solidFill>
              <a:latin typeface="Tahoma"/>
              <a:ea typeface="Tahoma"/>
              <a:cs typeface="Tahoma"/>
            </a:endParaRPr>
          </a:p>
          <a:p>
            <a:pPr marL="0" indent="0">
              <a:buNone/>
            </a:pPr>
            <a:endParaRPr lang="en-US" sz="22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r>
              <a:rPr lang="bg-BG" sz="2200" dirty="0">
                <a:solidFill>
                  <a:srgbClr val="7030A0"/>
                </a:solidFill>
                <a:latin typeface="Tahoma"/>
                <a:ea typeface="Tahoma"/>
                <a:cs typeface="Tahoma"/>
              </a:rPr>
              <a:t>Посещения на място в научни институции-университети, институти, музеи, лаборатории и др</a:t>
            </a:r>
            <a:r>
              <a:rPr lang="en-US" sz="2200" dirty="0">
                <a:solidFill>
                  <a:srgbClr val="7030A0"/>
                </a:solidFill>
                <a:latin typeface="Tahoma"/>
                <a:ea typeface="Tahoma"/>
                <a:cs typeface="Tahoma"/>
              </a:rPr>
              <a:t>.</a:t>
            </a:r>
          </a:p>
          <a:p>
            <a:endParaRPr lang="bg-BG" sz="2200" dirty="0">
              <a:solidFill>
                <a:srgbClr val="FF0000"/>
              </a:solidFill>
              <a:latin typeface="Tahoma"/>
              <a:ea typeface="Tahoma"/>
              <a:cs typeface="Tahoma"/>
            </a:endParaRPr>
          </a:p>
          <a:p>
            <a:r>
              <a:rPr lang="bg-BG" sz="2200" dirty="0">
                <a:solidFill>
                  <a:schemeClr val="accent4">
                    <a:lumMod val="75000"/>
                  </a:schemeClr>
                </a:solidFill>
                <a:latin typeface="Tahoma"/>
                <a:ea typeface="Tahoma"/>
                <a:cs typeface="Tahoma"/>
              </a:rPr>
              <a:t>Интерактивни инструменти и онлайн обучителни платформи</a:t>
            </a:r>
            <a:endParaRPr lang="en-US" sz="2200" dirty="0">
              <a:solidFill>
                <a:schemeClr val="accent4">
                  <a:lumMod val="75000"/>
                </a:schemeClr>
              </a:solidFill>
              <a:latin typeface="Tahoma"/>
              <a:ea typeface="Tahoma"/>
              <a:cs typeface="Tahoma"/>
            </a:endParaRPr>
          </a:p>
          <a:p>
            <a:endParaRPr lang="en-US" sz="2400" dirty="0">
              <a:solidFill>
                <a:schemeClr val="accent4">
                  <a:lumMod val="75000"/>
                </a:schemeClr>
              </a:solidFill>
              <a:latin typeface="Tahoma"/>
              <a:ea typeface="Tahoma"/>
              <a:cs typeface="Tahoma"/>
            </a:endParaRPr>
          </a:p>
          <a:p>
            <a:pPr marL="0" indent="0">
              <a:buNone/>
            </a:pPr>
            <a:endParaRPr lang="en-US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endParaRPr lang="en-US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endParaRPr lang="en-US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  <a:p>
            <a:endParaRPr lang="en-US" sz="2400" dirty="0">
              <a:solidFill>
                <a:schemeClr val="accent5">
                  <a:lumMod val="50000"/>
                </a:schemeClr>
              </a:solidFill>
              <a:latin typeface="Tahoma"/>
              <a:ea typeface="Tahoma"/>
              <a:cs typeface="Tahoma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98EA88B-C439-4F17-9585-820972CE0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09186" y="0"/>
            <a:ext cx="3668917" cy="6941127"/>
            <a:chOff x="9009186" y="0"/>
            <a:chExt cx="3668917" cy="694112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pic>
          <p:nvPicPr>
            <p:cNvPr id="11" name="Graphic 10" descr="Clipboard">
              <a:extLst>
                <a:ext uri="{FF2B5EF4-FFF2-40B4-BE49-F238E27FC236}">
                  <a16:creationId xmlns:a16="http://schemas.microsoft.com/office/drawing/2014/main" id="{4F58D0C9-D25F-4044-8F1B-4190E5A1B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09186" y="3272210"/>
              <a:ext cx="3668917" cy="3668917"/>
            </a:xfrm>
            <a:prstGeom prst="rect">
              <a:avLst/>
            </a:prstGeom>
          </p:spPr>
        </p:pic>
      </p:grpSp>
      <p:sp>
        <p:nvSpPr>
          <p:cNvPr id="22" name="Star: 5 Points 21">
            <a:extLst>
              <a:ext uri="{FF2B5EF4-FFF2-40B4-BE49-F238E27FC236}">
                <a16:creationId xmlns:a16="http://schemas.microsoft.com/office/drawing/2014/main" id="{446B1547-BF4A-4FEB-9D03-E9F7509514B3}"/>
              </a:ext>
            </a:extLst>
          </p:cNvPr>
          <p:cNvSpPr/>
          <p:nvPr/>
        </p:nvSpPr>
        <p:spPr>
          <a:xfrm>
            <a:off x="10337416" y="4789853"/>
            <a:ext cx="999066" cy="979488"/>
          </a:xfrm>
          <a:prstGeom prst="star5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highlight>
                <a:srgbClr val="FFFF00"/>
              </a:highlight>
            </a:endParaRPr>
          </a:p>
        </p:txBody>
      </p:sp>
      <p:sp>
        <p:nvSpPr>
          <p:cNvPr id="23" name="Arrow: Down 22">
            <a:extLst>
              <a:ext uri="{FF2B5EF4-FFF2-40B4-BE49-F238E27FC236}">
                <a16:creationId xmlns:a16="http://schemas.microsoft.com/office/drawing/2014/main" id="{ACF97F6E-B298-417E-9248-AC1BD43FEFFF}"/>
              </a:ext>
            </a:extLst>
          </p:cNvPr>
          <p:cNvSpPr/>
          <p:nvPr/>
        </p:nvSpPr>
        <p:spPr>
          <a:xfrm>
            <a:off x="10337416" y="846667"/>
            <a:ext cx="1049867" cy="2342416"/>
          </a:xfrm>
          <a:prstGeom prst="downArrow">
            <a:avLst/>
          </a:prstGeom>
          <a:solidFill>
            <a:srgbClr val="446D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highlight>
                <a:srgbClr val="FFFF00"/>
              </a:highlight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617A69B-5CFB-4E20-8914-1FE978EED6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0719" y="109617"/>
            <a:ext cx="1532460" cy="62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8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3A10AC88-D8BC-46B1-B2AA-91BC967535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9834" y="1808419"/>
            <a:ext cx="3714274" cy="2079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5761A6-735C-4036-9B02-2EEA38CB4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458" y="245875"/>
            <a:ext cx="10515600" cy="1325563"/>
          </a:xfrm>
        </p:spPr>
        <p:txBody>
          <a:bodyPr/>
          <a:lstStyle/>
          <a:p>
            <a:pPr algn="ctr"/>
            <a:r>
              <a:rPr lang="bg-BG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STE</a:t>
            </a:r>
            <a:r>
              <a:rPr lang="bg-BG" sz="32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en-US" sz="32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 </a:t>
            </a:r>
            <a:r>
              <a:rPr lang="bg-BG" sz="32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проекти в часовете по</a:t>
            </a:r>
            <a:br>
              <a:rPr lang="bg-BG" sz="3200" dirty="0"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bg-BG" sz="32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32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Компютърно моделиране </a:t>
            </a:r>
            <a:r>
              <a:rPr lang="bg-BG" sz="3200" dirty="0">
                <a:solidFill>
                  <a:srgbClr val="00206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3200" dirty="0">
                <a:solidFill>
                  <a:srgbClr val="446DC8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Програмиране</a:t>
            </a:r>
            <a:endParaRPr lang="bg-BG" sz="3200" dirty="0">
              <a:solidFill>
                <a:srgbClr val="446DC8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69A501-2EEC-42FF-86F5-00A70E71E9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749" r="11891"/>
          <a:stretch/>
        </p:blipFill>
        <p:spPr>
          <a:xfrm>
            <a:off x="523630" y="4288123"/>
            <a:ext cx="3069504" cy="199060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C37112-3AD1-4516-8388-E63BF05A2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550" y="1821331"/>
            <a:ext cx="3670689" cy="2750669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9EFFE7-8A37-4D06-8471-7893735DD4D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036" b="6371"/>
          <a:stretch/>
        </p:blipFill>
        <p:spPr>
          <a:xfrm>
            <a:off x="573322" y="1816176"/>
            <a:ext cx="3021751" cy="175701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5D6E091-57F1-4C06-BCB3-C45E77FA99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0318" t="17626" r="63711" b="8274"/>
          <a:stretch/>
        </p:blipFill>
        <p:spPr>
          <a:xfrm rot="5400000">
            <a:off x="9026593" y="3760087"/>
            <a:ext cx="993913" cy="404337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Graphic 3" descr="Robot">
            <a:extLst>
              <a:ext uri="{FF2B5EF4-FFF2-40B4-BE49-F238E27FC236}">
                <a16:creationId xmlns:a16="http://schemas.microsoft.com/office/drawing/2014/main" id="{46212F46-DC57-49EA-95E8-BB8F937BF5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23549" y="331326"/>
            <a:ext cx="1133596" cy="11335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010B163-3CC8-4D93-A917-24C9D200D235}"/>
              </a:ext>
            </a:extLst>
          </p:cNvPr>
          <p:cNvSpPr txBox="1"/>
          <p:nvPr/>
        </p:nvSpPr>
        <p:spPr>
          <a:xfrm>
            <a:off x="3988857" y="4033356"/>
            <a:ext cx="353202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g-BG" b="1" dirty="0"/>
          </a:p>
          <a:p>
            <a:r>
              <a:rPr lang="bg-BG" dirty="0"/>
              <a:t>            Децата се учат да:</a:t>
            </a:r>
          </a:p>
          <a:p>
            <a:endParaRPr lang="bg-BG" dirty="0"/>
          </a:p>
          <a:p>
            <a:pPr marL="285750" indent="-285750">
              <a:buFontTx/>
              <a:buChar char="-"/>
            </a:pPr>
            <a:r>
              <a:rPr lang="bg-BG" dirty="0"/>
              <a:t>мислят и да експериментират</a:t>
            </a:r>
          </a:p>
          <a:p>
            <a:pPr marL="285750" indent="-285750">
              <a:buFontTx/>
              <a:buChar char="-"/>
            </a:pPr>
            <a:r>
              <a:rPr lang="bg-BG" dirty="0"/>
              <a:t>изследват и правят изводи</a:t>
            </a:r>
          </a:p>
          <a:p>
            <a:pPr marL="285750" indent="-285750">
              <a:buFontTx/>
              <a:buChar char="-"/>
            </a:pPr>
            <a:r>
              <a:rPr lang="bg-BG" dirty="0"/>
              <a:t>намират решения на проблемите в екип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6470134-6CF6-4AC8-A5D2-0423BB9A190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5922" y="245875"/>
            <a:ext cx="1532460" cy="62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0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32A094-9D71-45F4-A32E-384D1AB7CF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736" y="1283843"/>
            <a:ext cx="7943850" cy="4000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ACD80E-C699-4682-85E7-52EA7A5C5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2148" y="28926"/>
            <a:ext cx="10515600" cy="1325563"/>
          </a:xfrm>
        </p:spPr>
        <p:txBody>
          <a:bodyPr>
            <a:normAutofit/>
          </a:bodyPr>
          <a:lstStyle/>
          <a:p>
            <a:r>
              <a:rPr lang="bg-BG" sz="4800" b="1" dirty="0">
                <a:solidFill>
                  <a:srgbClr val="446DC8"/>
                </a:solidFill>
              </a:rPr>
              <a:t>Поканата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7F0889-0D2A-4E63-B086-8C17C3DF30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564"/>
          <a:stretch/>
        </p:blipFill>
        <p:spPr>
          <a:xfrm>
            <a:off x="9409948" y="1174660"/>
            <a:ext cx="2316940" cy="15722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E2E8C9-9795-4800-8F11-CE88826D3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4204" y="5332387"/>
            <a:ext cx="5008793" cy="11263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7D1AA1-50E8-4A42-9911-87159BB0B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1854" y="3284093"/>
            <a:ext cx="2625410" cy="9498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EAEE78-B4B9-4378-B19F-1759E91BD86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308"/>
          <a:stretch/>
        </p:blipFill>
        <p:spPr>
          <a:xfrm>
            <a:off x="7856509" y="4716942"/>
            <a:ext cx="4004133" cy="137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18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61E90BDA-0D06-4707-A63C-3424A7442E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7C8E63-058C-45FC-9E92-DB79BD0DD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414" y="552160"/>
            <a:ext cx="5847781" cy="1046671"/>
          </a:xfrm>
        </p:spPr>
        <p:txBody>
          <a:bodyPr>
            <a:normAutofit/>
          </a:bodyPr>
          <a:lstStyle/>
          <a:p>
            <a:pPr algn="ctr"/>
            <a:r>
              <a:rPr lang="bg-BG" sz="4000" b="1" dirty="0">
                <a:solidFill>
                  <a:srgbClr val="446DC8"/>
                </a:solidFill>
              </a:rPr>
              <a:t>Идеята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8DAD7-EBEE-4603-9A07-DE892D81C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3357" y="2565626"/>
            <a:ext cx="5847780" cy="3347879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bg-BG" b="1" dirty="0">
                <a:solidFill>
                  <a:srgbClr val="002060"/>
                </a:solidFill>
              </a:rPr>
              <a:t>За</a:t>
            </a:r>
            <a:r>
              <a:rPr lang="bg-BG" dirty="0">
                <a:solidFill>
                  <a:srgbClr val="002060"/>
                </a:solidFill>
              </a:rPr>
              <a:t> </a:t>
            </a:r>
            <a:r>
              <a:rPr lang="bg-BG" b="1" dirty="0">
                <a:solidFill>
                  <a:srgbClr val="002060"/>
                </a:solidFill>
              </a:rPr>
              <a:t>първи път в света </a:t>
            </a:r>
            <a:r>
              <a:rPr lang="bg-BG" dirty="0">
                <a:solidFill>
                  <a:srgbClr val="002060"/>
                </a:solidFill>
              </a:rPr>
              <a:t>ученици от начално училище да приложат </a:t>
            </a:r>
            <a:r>
              <a:rPr lang="en-US" b="1" dirty="0">
                <a:solidFill>
                  <a:srgbClr val="002060"/>
                </a:solidFill>
              </a:rPr>
              <a:t>Agile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bg-BG" dirty="0">
                <a:solidFill>
                  <a:srgbClr val="002060"/>
                </a:solidFill>
              </a:rPr>
              <a:t>методология в училищните часове, подобно на ползването й в компаниите </a:t>
            </a:r>
            <a:r>
              <a:rPr lang="en-US" b="1" dirty="0">
                <a:solidFill>
                  <a:srgbClr val="002060"/>
                </a:solidFill>
              </a:rPr>
              <a:t>Microsoft, IBM</a:t>
            </a:r>
            <a:r>
              <a:rPr lang="bg-BG" b="1" dirty="0">
                <a:solidFill>
                  <a:srgbClr val="002060"/>
                </a:solidFill>
              </a:rPr>
              <a:t> </a:t>
            </a:r>
            <a:r>
              <a:rPr lang="bg-BG" dirty="0">
                <a:solidFill>
                  <a:srgbClr val="002060"/>
                </a:solidFill>
              </a:rPr>
              <a:t>и др.</a:t>
            </a:r>
          </a:p>
          <a:p>
            <a:endParaRPr lang="bg-BG" sz="2000" dirty="0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8587DE20-364E-4BE1-B603-E62BB8A63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4493" y="-2"/>
            <a:ext cx="4320466" cy="685800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84038B-4A56-439B-A184-79B2D4506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1982602"/>
            <a:ext cx="7940040" cy="6400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4" name="Graphic 3" descr="Head with gears">
            <a:extLst>
              <a:ext uri="{FF2B5EF4-FFF2-40B4-BE49-F238E27FC236}">
                <a16:creationId xmlns:a16="http://schemas.microsoft.com/office/drawing/2014/main" id="{F7311D17-C2FD-486F-AB62-D6FEE314EC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45393" y="1539666"/>
            <a:ext cx="3778666" cy="377866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BB9B894-391F-48CA-988B-3BDA126452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6957" y="5147016"/>
            <a:ext cx="1532460" cy="62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1649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17BE31F-A129-45DD-8071-A63EC47D9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CA163AC-F477-454A-9FB4-81324C004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609D7097-03A6-4239-A2E0-784E82C236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813887E5-2F5F-4C9D-92F5-F80D937A8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57A4F98D-BAD2-4F7F-93D3-FD86C479A9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FBA2120E-6E1E-4A2B-9CD8-94C39AD806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264DA4AC-C3A7-46CE-96BA-018B8FCFEF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10">
              <a:extLst>
                <a:ext uri="{FF2B5EF4-FFF2-40B4-BE49-F238E27FC236}">
                  <a16:creationId xmlns:a16="http://schemas.microsoft.com/office/drawing/2014/main" id="{A73A5202-BD67-46B2-9FAB-C1B28AB42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01E70EE5-EE26-44BD-A18E-777A1A3D5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504A980C-59CB-46F2-A571-87612CDD22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13">
              <a:extLst>
                <a:ext uri="{FF2B5EF4-FFF2-40B4-BE49-F238E27FC236}">
                  <a16:creationId xmlns:a16="http://schemas.microsoft.com/office/drawing/2014/main" id="{B353B73E-7D3C-4184-87FD-295B6B341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14">
              <a:extLst>
                <a:ext uri="{FF2B5EF4-FFF2-40B4-BE49-F238E27FC236}">
                  <a16:creationId xmlns:a16="http://schemas.microsoft.com/office/drawing/2014/main" id="{2EF8F173-9834-4DD9-B995-3F8DAAAE7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15">
              <a:extLst>
                <a:ext uri="{FF2B5EF4-FFF2-40B4-BE49-F238E27FC236}">
                  <a16:creationId xmlns:a16="http://schemas.microsoft.com/office/drawing/2014/main" id="{8A9567B5-6E50-4B28-8AC5-CDC159A89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16">
              <a:extLst>
                <a:ext uri="{FF2B5EF4-FFF2-40B4-BE49-F238E27FC236}">
                  <a16:creationId xmlns:a16="http://schemas.microsoft.com/office/drawing/2014/main" id="{F98F9214-A978-485D-814B-5FE3EC570B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17">
              <a:extLst>
                <a:ext uri="{FF2B5EF4-FFF2-40B4-BE49-F238E27FC236}">
                  <a16:creationId xmlns:a16="http://schemas.microsoft.com/office/drawing/2014/main" id="{80A8AB3C-056D-4907-ACF6-ABD5BA905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18">
              <a:extLst>
                <a:ext uri="{FF2B5EF4-FFF2-40B4-BE49-F238E27FC236}">
                  <a16:creationId xmlns:a16="http://schemas.microsoft.com/office/drawing/2014/main" id="{CF51BEC3-1414-4B86-B1E1-0051FF181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19">
              <a:extLst>
                <a:ext uri="{FF2B5EF4-FFF2-40B4-BE49-F238E27FC236}">
                  <a16:creationId xmlns:a16="http://schemas.microsoft.com/office/drawing/2014/main" id="{F69D94F0-358D-4931-B5CA-5A223180D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20">
              <a:extLst>
                <a:ext uri="{FF2B5EF4-FFF2-40B4-BE49-F238E27FC236}">
                  <a16:creationId xmlns:a16="http://schemas.microsoft.com/office/drawing/2014/main" id="{5CFB12DB-F2CC-466C-828B-009EA7B57B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43D8F6E9-0540-4297-A310-D7C9FA65A0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077E47D8-A4D7-46C2-9EF0-AF1C777C2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 23">
              <a:extLst>
                <a:ext uri="{FF2B5EF4-FFF2-40B4-BE49-F238E27FC236}">
                  <a16:creationId xmlns:a16="http://schemas.microsoft.com/office/drawing/2014/main" id="{F1D21ED2-F5A9-4411-934F-B972429F4C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id="{E2EDE38A-AE13-4408-9B8B-EE6F62C91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3630CEB6-A7D8-45A1-AC44-147C2AF13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3118EC2-A2C7-4CDB-887C-21E0B0C437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7D642C1-20ED-4515-B19F-47B6CC8341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Isosceles Triangle 22">
              <a:extLst>
                <a:ext uri="{FF2B5EF4-FFF2-40B4-BE49-F238E27FC236}">
                  <a16:creationId xmlns:a16="http://schemas.microsoft.com/office/drawing/2014/main" id="{0E5C6FE8-B8C9-4163-830B-3F8E408E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3A09EDA-AF27-4D31-8A57-4407E05749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EA156EF6-C0A3-471F-8D6F-5465CA964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31" y="2358391"/>
            <a:ext cx="3498979" cy="2453676"/>
          </a:xfrm>
        </p:spPr>
        <p:txBody>
          <a:bodyPr>
            <a:normAutofit/>
          </a:bodyPr>
          <a:lstStyle/>
          <a:p>
            <a:pPr algn="ctr"/>
            <a:r>
              <a:rPr lang="bg-BG" sz="3600" b="1">
                <a:solidFill>
                  <a:srgbClr val="FFFFFF"/>
                </a:solidFill>
              </a:rPr>
              <a:t>Критериите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AD5BF42-B515-4F46-BBCE-74A8FC2558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3" b="4615"/>
          <a:stretch/>
        </p:blipFill>
        <p:spPr>
          <a:xfrm>
            <a:off x="5115908" y="804036"/>
            <a:ext cx="6274561" cy="2977469"/>
          </a:xfrm>
          <a:prstGeom prst="rect">
            <a:avLst/>
          </a:prstGeom>
          <a:ln w="9525">
            <a:solidFill>
              <a:schemeClr val="tx1">
                <a:alpha val="20000"/>
              </a:schemeClr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B6446B-C7E2-497A-8C88-65EE72A3A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131" y="3933121"/>
            <a:ext cx="6289676" cy="192897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3E7E441-D389-4180-8B60-391E1647A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8077" y="6101938"/>
            <a:ext cx="1532460" cy="62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30739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46A9B-F8E1-4444-855C-0062F2A97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667039" cy="1676603"/>
          </a:xfrm>
        </p:spPr>
        <p:txBody>
          <a:bodyPr>
            <a:normAutofit/>
          </a:bodyPr>
          <a:lstStyle/>
          <a:p>
            <a:pPr algn="ctr"/>
            <a:r>
              <a:rPr lang="bg-BG" b="1" dirty="0">
                <a:solidFill>
                  <a:srgbClr val="446DC8"/>
                </a:solidFill>
              </a:rPr>
              <a:t>Заданието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3745E-8EC1-471E-A3F5-027C26A37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305869"/>
            <a:ext cx="3667038" cy="3785419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bg-BG" sz="3200" dirty="0">
                <a:solidFill>
                  <a:srgbClr val="002060"/>
                </a:solidFill>
              </a:rPr>
              <a:t>Учениците в  три екипа  (</a:t>
            </a:r>
            <a:r>
              <a:rPr lang="bg-BG" sz="3200" b="1" dirty="0">
                <a:solidFill>
                  <a:srgbClr val="002060"/>
                </a:solidFill>
              </a:rPr>
              <a:t>Математика</a:t>
            </a:r>
            <a:r>
              <a:rPr lang="bg-BG" sz="3200" dirty="0">
                <a:solidFill>
                  <a:srgbClr val="002060"/>
                </a:solidFill>
              </a:rPr>
              <a:t>, </a:t>
            </a:r>
            <a:r>
              <a:rPr lang="bg-BG" sz="3200" b="1" dirty="0">
                <a:solidFill>
                  <a:srgbClr val="002060"/>
                </a:solidFill>
              </a:rPr>
              <a:t>Инженерство</a:t>
            </a:r>
            <a:r>
              <a:rPr lang="bg-BG" sz="3200" dirty="0">
                <a:solidFill>
                  <a:srgbClr val="002060"/>
                </a:solidFill>
              </a:rPr>
              <a:t> и </a:t>
            </a:r>
            <a:r>
              <a:rPr lang="bg-BG" sz="3200" b="1" dirty="0">
                <a:solidFill>
                  <a:srgbClr val="002060"/>
                </a:solidFill>
              </a:rPr>
              <a:t>Наука и Технологии) </a:t>
            </a:r>
            <a:r>
              <a:rPr lang="bg-BG" sz="3200" dirty="0">
                <a:solidFill>
                  <a:srgbClr val="002060"/>
                </a:solidFill>
              </a:rPr>
              <a:t>получиха, подписаха и изпълниха задание за изготвяне на продукт с клиенти.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9EE176-35D7-4CBF-A3A7-A961B65508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34" b="2"/>
          <a:stretch/>
        </p:blipFill>
        <p:spPr>
          <a:xfrm>
            <a:off x="5043971" y="640081"/>
            <a:ext cx="6916329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34539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C9097-B707-4CCD-AEDE-0A71D5DD4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1187" y="199329"/>
            <a:ext cx="5942428" cy="1325563"/>
          </a:xfrm>
        </p:spPr>
        <p:txBody>
          <a:bodyPr>
            <a:normAutofit/>
          </a:bodyPr>
          <a:lstStyle/>
          <a:p>
            <a:r>
              <a:rPr lang="bg-BG" sz="3600" b="1" dirty="0">
                <a:solidFill>
                  <a:srgbClr val="446DC8"/>
                </a:solidFill>
              </a:rPr>
              <a:t>Екип Дизайнерите 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5EA97EF-DBBA-44BF-B21D-EF951E52F8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4367" y="862111"/>
            <a:ext cx="4051889" cy="22761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1A2450B-EA6E-4D34-BAD1-A0F72CCEE1D9}"/>
              </a:ext>
            </a:extLst>
          </p:cNvPr>
          <p:cNvSpPr/>
          <p:nvPr/>
        </p:nvSpPr>
        <p:spPr>
          <a:xfrm>
            <a:off x="5792640" y="1524892"/>
            <a:ext cx="4759762" cy="5116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Изготвя: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bg-BG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Проучване и представяне na числата на Фибоначи за изработката на scrum покер карти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bg-BG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Изработка на картите и демонстрация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bg-BG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Употреба на картите за организация на процеси</a:t>
            </a:r>
          </a:p>
          <a:p>
            <a:pPr marL="285750" indent="-28575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bg-BG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Резюме на наученото и използваните методи</a:t>
            </a:r>
          </a:p>
          <a:p>
            <a:pPr lvl="0" algn="just">
              <a:lnSpc>
                <a:spcPct val="200000"/>
              </a:lnSpc>
              <a:spcAft>
                <a:spcPts val="800"/>
              </a:spcAft>
            </a:pPr>
            <a:endParaRPr lang="bg-BG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9D465F-7ED5-4809-A49A-213C34511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367" y="3453061"/>
            <a:ext cx="4051888" cy="24875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E63B74-D7A4-4EDF-965B-A7DAE78D0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9071" y="6113984"/>
            <a:ext cx="1532460" cy="62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18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F0CC308-31B7-4914-B7E7-37F90B950CD6}"/>
              </a:ext>
            </a:extLst>
          </p:cNvPr>
          <p:cNvSpPr txBox="1">
            <a:spLocks/>
          </p:cNvSpPr>
          <p:nvPr/>
        </p:nvSpPr>
        <p:spPr>
          <a:xfrm>
            <a:off x="5729103" y="349614"/>
            <a:ext cx="59424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b="1" dirty="0">
                <a:solidFill>
                  <a:srgbClr val="446DC8"/>
                </a:solidFill>
              </a:rPr>
              <a:t>Екип Учените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BDB255-67FA-4C6E-B98D-6B38D66B5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245" y="1012396"/>
            <a:ext cx="4053287" cy="24166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3667A2-24D9-4582-A6A6-662BA239DC1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46" y="3717866"/>
            <a:ext cx="4053286" cy="212773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ECDE9BB-69F9-47D5-93A5-E4AB180FB960}"/>
              </a:ext>
            </a:extLst>
          </p:cNvPr>
          <p:cNvSpPr/>
          <p:nvPr/>
        </p:nvSpPr>
        <p:spPr>
          <a:xfrm>
            <a:off x="5661927" y="1376662"/>
            <a:ext cx="5053081" cy="4737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200000"/>
              </a:lnSpc>
              <a:spcAft>
                <a:spcPts val="0"/>
              </a:spcAft>
            </a:pPr>
            <a:r>
              <a:rPr lang="bg-B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Изготвя: </a:t>
            </a:r>
          </a:p>
          <a:p>
            <a:pPr lvl="0" algn="just">
              <a:lnSpc>
                <a:spcPct val="200000"/>
              </a:lnSpc>
              <a:spcAft>
                <a:spcPts val="0"/>
              </a:spcAft>
            </a:pPr>
            <a:r>
              <a:rPr lang="bg-BG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Проучване на физически сили, задвижващи детски играчки</a:t>
            </a:r>
          </a:p>
          <a:p>
            <a:pPr algn="just">
              <a:lnSpc>
                <a:spcPct val="200000"/>
              </a:lnSpc>
            </a:pPr>
            <a:r>
              <a:rPr lang="bg-BG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Демонстрация на изучените научни принципи пред съученици</a:t>
            </a:r>
          </a:p>
          <a:p>
            <a:pPr lvl="0" algn="just">
              <a:lnSpc>
                <a:spcPct val="200000"/>
              </a:lnSpc>
              <a:spcAft>
                <a:spcPts val="0"/>
              </a:spcAft>
            </a:pPr>
            <a:r>
              <a:rPr lang="bg-BG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Резюме на наученото и използваните методи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FEB99C6-7607-4F9F-885B-25F4612D5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9071" y="6155398"/>
            <a:ext cx="1532460" cy="62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9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F0CC308-31B7-4914-B7E7-37F90B950CD6}"/>
              </a:ext>
            </a:extLst>
          </p:cNvPr>
          <p:cNvSpPr txBox="1">
            <a:spLocks/>
          </p:cNvSpPr>
          <p:nvPr/>
        </p:nvSpPr>
        <p:spPr>
          <a:xfrm>
            <a:off x="6249572" y="384471"/>
            <a:ext cx="59424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600" b="1" dirty="0">
                <a:solidFill>
                  <a:srgbClr val="446DC8"/>
                </a:solidFill>
              </a:rPr>
              <a:t>Екип Програмистите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CDE9BB-69F9-47D5-93A5-E4AB180FB960}"/>
              </a:ext>
            </a:extLst>
          </p:cNvPr>
          <p:cNvSpPr/>
          <p:nvPr/>
        </p:nvSpPr>
        <p:spPr>
          <a:xfrm>
            <a:off x="6349080" y="1636195"/>
            <a:ext cx="4764847" cy="4315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  <a:spcAft>
                <a:spcPts val="0"/>
              </a:spcAft>
            </a:pPr>
            <a:r>
              <a:rPr lang="bg-BG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Изготвя: </a:t>
            </a:r>
          </a:p>
          <a:p>
            <a:pPr lvl="0" algn="just">
              <a:lnSpc>
                <a:spcPct val="200000"/>
              </a:lnSpc>
              <a:spcAft>
                <a:spcPts val="0"/>
              </a:spcAft>
            </a:pPr>
            <a:r>
              <a:rPr lang="bg-BG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- Проучване на редица числа на Фибоначи и начините за генерирането им</a:t>
            </a:r>
          </a:p>
          <a:p>
            <a:pPr marL="285750" indent="-285750" algn="just">
              <a:lnSpc>
                <a:spcPct val="200000"/>
              </a:lnSpc>
              <a:buFontTx/>
              <a:buChar char="-"/>
            </a:pPr>
            <a:r>
              <a:rPr lang="bg-BG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Създаване на програмата на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SCRATCH</a:t>
            </a:r>
            <a:endParaRPr lang="bg-BG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200000"/>
              </a:lnSpc>
              <a:buFontTx/>
              <a:buChar char="-"/>
            </a:pPr>
            <a:r>
              <a:rPr lang="bg-BG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Демонстрация на софтуерния продукт</a:t>
            </a:r>
          </a:p>
          <a:p>
            <a:pPr lvl="0" algn="just">
              <a:lnSpc>
                <a:spcPct val="200000"/>
              </a:lnSpc>
              <a:spcAft>
                <a:spcPts val="0"/>
              </a:spcAft>
            </a:pPr>
            <a:r>
              <a:rPr lang="bg-BG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 Резюме на наученото и използваните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bg-BG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6924CDF-8CDB-4181-86D7-2C6498A4B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73" y="780605"/>
            <a:ext cx="4198837" cy="27890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2B0AFD-79E8-4C5A-9603-E0ABEFEA7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320" y="3793709"/>
            <a:ext cx="4240590" cy="22148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79985D-3045-49B2-B11C-59839E54D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357" y="6025060"/>
            <a:ext cx="1532460" cy="62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30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D7D03296-BABA-47AD-A5D5-ED1567270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136B80-407A-4743-9C20-23B519F0D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6061"/>
            <a:ext cx="10515600" cy="10920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dirty="0">
                <a:solidFill>
                  <a:srgbClr val="446DC8"/>
                </a:solidFill>
              </a:rPr>
              <a:t>Agile </a:t>
            </a:r>
            <a:r>
              <a:rPr lang="bg-BG" sz="5200" b="1" dirty="0">
                <a:solidFill>
                  <a:srgbClr val="446DC8"/>
                </a:solidFill>
              </a:rPr>
              <a:t>проект в платформата </a:t>
            </a:r>
            <a:r>
              <a:rPr lang="en-US" sz="5200" b="1" dirty="0">
                <a:solidFill>
                  <a:srgbClr val="446DC8"/>
                </a:solidFill>
              </a:rPr>
              <a:t>Taiga.io</a:t>
            </a:r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84A8429-F65A-490D-96E4-1158D3E8A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396083"/>
            <a:ext cx="10515599" cy="822960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F022291-A82B-4D23-A1E0-5F9BD6846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041136" y="1859832"/>
            <a:ext cx="109728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785BFA4-6A25-4BFE-9619-8095967FCE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1318111"/>
            <a:ext cx="10355120" cy="37914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933C4D-7CAC-417C-B554-5FB53C28E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5182651"/>
            <a:ext cx="3048425" cy="71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FC2549-3EDD-4091-A48F-6EC9C93088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5290" y="5221689"/>
            <a:ext cx="2896004" cy="7621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2F5FA0-E28A-46C5-9AA3-E91A19280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960" y="5221689"/>
            <a:ext cx="2829320" cy="6001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7EE2B9-C01F-40DB-B715-1B646B98AC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9071" y="6113984"/>
            <a:ext cx="1532460" cy="62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0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hueMod val="94000"/>
                <a:satMod val="148000"/>
                <a:lumMod val="150000"/>
              </a:schemeClr>
            </a:gs>
            <a:gs pos="100000">
              <a:schemeClr val="bg2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7D4B16D-600A-41A1-8B1B-3727C56C0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E7C35E0-BD19-4AFC-81BF-7A7507E9C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2305051" cy="6858001"/>
            <a:chOff x="0" y="0"/>
            <a:chExt cx="2305051" cy="6858001"/>
          </a:xfrm>
          <a:solidFill>
            <a:schemeClr val="tx1">
              <a:alpha val="60000"/>
            </a:schemeClr>
          </a:solidFill>
          <a:effectLst/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1E08D20A-3975-4596-85C6-D467995862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630A9349-BFE4-4720-A229-98DCD3B69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28487744-BBC9-4D40-85B3-0D45003C33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FAD6EF4D-97BD-46B4-9B5B-CD70971DD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210DCC42-11D2-4162-B47A-869B3F6694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DE4880D6-6ECE-4F1B-B474-FE3940D043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A1A39307-F675-49D2-9E45-28DA2AB5C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AC5E23C5-C5D6-4BC3-9531-C0B2D7D29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4D3FC0A7-9672-4B19-8D54-71C3B39F7A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9911D04C-3FFB-4D1E-8F59-5C02692E3E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A0178C8F-EF32-4F3D-B022-60A7DE136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EEB2DD25-DE0D-48CE-8218-E4EF12273A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13C92E55-66CB-48F7-BF28-5D8ED146BB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CB0B6C7B-4820-48AB-92AF-896559F009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2018EECD-4518-458F-989E-6FCAE5AE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1FB0915F-3C52-468A-87E7-F3EE381DA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7B184771-5A8E-4ED5-9179-24B19F26C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BC5162D1-D64C-4FBA-BE86-11B27A7432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9EFF345C-6A58-4123-B2D1-2ED9E3691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03CE89F7-AE1C-4370-920E-EE04C4124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D6E298F6-F99D-49EF-B614-24D2179C23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2424FD35-451D-468C-9EB2-8DA350C12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45BC0C6F-B91F-42CC-9046-522FE8223C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F88AFBEE-A8B5-4B18-B834-5269F6C13C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64B0F493-EC69-4C85-87D4-2876282311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09920E7F-979C-40F6-8FB1-791325A4A4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1387BCC3-D7BF-443E-B18C-87B696E64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F1C0670D-9FA2-48D7-AFDB-4438ECC3EE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Rectangle 33">
              <a:extLst>
                <a:ext uri="{FF2B5EF4-FFF2-40B4-BE49-F238E27FC236}">
                  <a16:creationId xmlns:a16="http://schemas.microsoft.com/office/drawing/2014/main" id="{34088C0C-CAD1-4E66-A162-1D7020365B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B8C224A6-72B4-4763-B708-65A321D0D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2EE3A964-523C-470B-8B10-09053452C5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1B87487E-C0EA-4E2A-8FC0-3D4C4F017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D8B57E7E-D885-4A0B-BBA0-E3BC3A68C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6FB84573-B84B-4571-A6E5-91CD308E7D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7EE5EE00-E139-4AB9-ACFC-5E39CFA95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5A38A6AA-6753-4EFE-94BB-96DF73975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506AB599-570B-4547-97F4-F2C672301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9AFDEA1E-DBAB-4507-8D36-786F19A85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C824D6F7-0BDF-4C8C-869D-BDDEB07641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6953C491-AE0F-4D2B-9474-18D5E8B5D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45">
              <a:extLst>
                <a:ext uri="{FF2B5EF4-FFF2-40B4-BE49-F238E27FC236}">
                  <a16:creationId xmlns:a16="http://schemas.microsoft.com/office/drawing/2014/main" id="{5B956350-9BDD-4090-B2B6-12C13D1CE2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ECE31E80-E354-44C3-81E0-4E3E41DDF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9DFA35DB-5360-405A-A7EB-064E51FBC0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2DA499BD-4313-4AD1-BE87-4BEF50FECB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680E4C6D-12D1-417A-A709-EC416D98FA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C93537B4-09B6-4CC6-92DE-3D3BDAC7A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5D100FC5-9EA8-4DA7-AFA4-BC60831FD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3F10D757-6A3B-4314-9755-419B3738E4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28A4D881-D08B-4AAF-866D-7C31601126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A666F3F8-571E-483F-9B9F-31EDB91A9C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18305C0F-0A00-450D-92A1-313C724398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9A5635D8-CCB7-4D16-BB87-B1BC1AC97D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7C10A784-B5EE-4486-96E7-3CC72B93A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AE5FA7CA-916C-4A34-A727-E0289D891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a16="http://schemas.microsoft.com/office/drawing/2014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69" name="Picture 2">
            <a:extLst>
              <a:ext uri="{FF2B5EF4-FFF2-40B4-BE49-F238E27FC236}">
                <a16:creationId xmlns:a16="http://schemas.microsoft.com/office/drawing/2014/main" id="{51039561-92F9-40EE-900B-6AA0F58042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" y="9525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4="http://schemas.microsoft.com/office/powerpoint/2010/main" xmlns:a16="http://schemas.microsoft.com/office/drawing/2014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E48F03-0290-4FAF-AA82-06AEA7E3C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43113" y="1122363"/>
            <a:ext cx="4527929" cy="4287836"/>
          </a:xfrm>
        </p:spPr>
        <p:txBody>
          <a:bodyPr anchor="ctr">
            <a:normAutofit/>
          </a:bodyPr>
          <a:lstStyle/>
          <a:p>
            <a:pPr algn="r"/>
            <a:br>
              <a:rPr lang="bg-BG" sz="6000" dirty="0"/>
            </a:br>
            <a:br>
              <a:rPr lang="bg-BG" sz="6000" dirty="0"/>
            </a:br>
            <a:endParaRPr lang="bg-BG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F1CF39-A36A-4A77-AE3C-029E0068F8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4716" y="789127"/>
            <a:ext cx="4407314" cy="6858000"/>
          </a:xfrm>
        </p:spPr>
        <p:txBody>
          <a:bodyPr anchor="ctr">
            <a:normAutofit fontScale="55000" lnSpcReduction="20000"/>
          </a:bodyPr>
          <a:lstStyle/>
          <a:p>
            <a:pPr algn="just">
              <a:lnSpc>
                <a:spcPct val="110000"/>
              </a:lnSpc>
            </a:pPr>
            <a:endParaRPr lang="bg-BG" dirty="0"/>
          </a:p>
          <a:p>
            <a:pPr algn="just">
              <a:lnSpc>
                <a:spcPct val="110000"/>
              </a:lnSpc>
            </a:pPr>
            <a:endParaRPr lang="bg-BG" dirty="0"/>
          </a:p>
          <a:p>
            <a:pPr algn="just">
              <a:lnSpc>
                <a:spcPct val="110000"/>
              </a:lnSpc>
            </a:pPr>
            <a:r>
              <a:rPr lang="bg-BG" sz="4500" cap="none" dirty="0">
                <a:solidFill>
                  <a:prstClr val="white"/>
                </a:solidFill>
              </a:rPr>
              <a:t>4 клас от „Томас Едисън“ спечели  1 място в националния конкурс </a:t>
            </a:r>
            <a:r>
              <a:rPr lang="en-US" sz="4500" b="1" dirty="0">
                <a:solidFill>
                  <a:srgbClr val="FFC000"/>
                </a:solidFill>
              </a:rPr>
              <a:t>SUPER STEM</a:t>
            </a:r>
            <a:r>
              <a:rPr lang="bg-BG" sz="4500" b="1" dirty="0">
                <a:solidFill>
                  <a:srgbClr val="FFC000"/>
                </a:solidFill>
              </a:rPr>
              <a:t> - България -  2017</a:t>
            </a:r>
            <a:r>
              <a:rPr lang="bg-BG" sz="4500" dirty="0">
                <a:solidFill>
                  <a:srgbClr val="FFC000"/>
                </a:solidFill>
              </a:rPr>
              <a:t>, </a:t>
            </a:r>
            <a:r>
              <a:rPr lang="bg-BG" sz="4500" cap="none" dirty="0">
                <a:solidFill>
                  <a:prstClr val="white"/>
                </a:solidFill>
              </a:rPr>
              <a:t>в категория Технологии, възрастова група 4-8 клас.</a:t>
            </a:r>
          </a:p>
          <a:p>
            <a:pPr algn="just">
              <a:lnSpc>
                <a:spcPct val="110000"/>
              </a:lnSpc>
            </a:pPr>
            <a:r>
              <a:rPr lang="bg-BG" sz="4500" cap="none" dirty="0">
                <a:solidFill>
                  <a:prstClr val="white"/>
                </a:solidFill>
              </a:rPr>
              <a:t>Учениците получиха медали и грамоти от</a:t>
            </a:r>
            <a:r>
              <a:rPr lang="en-US" sz="4500" cap="none" dirty="0">
                <a:solidFill>
                  <a:prstClr val="white"/>
                </a:solidFill>
              </a:rPr>
              <a:t> </a:t>
            </a:r>
            <a:r>
              <a:rPr lang="bg-BG" sz="4500" cap="none" dirty="0">
                <a:solidFill>
                  <a:prstClr val="white"/>
                </a:solidFill>
              </a:rPr>
              <a:t>Научения Център Карнеги, гр, Питсбърг, Пенсилвания - САЩ.</a:t>
            </a:r>
            <a:endParaRPr lang="bg-BG" sz="4500" dirty="0">
              <a:solidFill>
                <a:srgbClr val="FFC000"/>
              </a:solidFill>
            </a:endParaRPr>
          </a:p>
          <a:p>
            <a:pPr algn="just">
              <a:lnSpc>
                <a:spcPct val="110000"/>
              </a:lnSpc>
            </a:pPr>
            <a:endParaRPr lang="bg-BG" cap="none" dirty="0">
              <a:solidFill>
                <a:srgbClr val="FFC000"/>
              </a:solidFill>
            </a:endParaRPr>
          </a:p>
          <a:p>
            <a:pPr algn="just">
              <a:lnSpc>
                <a:spcPct val="110000"/>
              </a:lnSpc>
            </a:pPr>
            <a:endParaRPr lang="bg-BG" dirty="0"/>
          </a:p>
          <a:p>
            <a:pPr algn="just">
              <a:lnSpc>
                <a:spcPct val="110000"/>
              </a:lnSpc>
            </a:pPr>
            <a:endParaRPr lang="bg-BG" dirty="0"/>
          </a:p>
          <a:p>
            <a:pPr algn="just">
              <a:lnSpc>
                <a:spcPct val="110000"/>
              </a:lnSpc>
            </a:pPr>
            <a:endParaRPr lang="bg-BG" dirty="0"/>
          </a:p>
          <a:p>
            <a:pPr algn="just">
              <a:lnSpc>
                <a:spcPct val="110000"/>
              </a:lnSpc>
            </a:pPr>
            <a:endParaRPr lang="bg-BG" dirty="0"/>
          </a:p>
          <a:p>
            <a:pPr algn="just">
              <a:lnSpc>
                <a:spcPct val="110000"/>
              </a:lnSpc>
            </a:pPr>
            <a:br>
              <a:rPr lang="en-US" dirty="0"/>
            </a:br>
            <a:endParaRPr lang="bg-BG" dirty="0"/>
          </a:p>
          <a:p>
            <a:pPr algn="just">
              <a:lnSpc>
                <a:spcPct val="110000"/>
              </a:lnSpc>
            </a:pPr>
            <a:endParaRPr lang="bg-BG" dirty="0"/>
          </a:p>
          <a:p>
            <a:pPr marL="342900" indent="-342900" algn="just">
              <a:lnSpc>
                <a:spcPct val="110000"/>
              </a:lnSpc>
              <a:buFontTx/>
              <a:buChar char="-"/>
            </a:pPr>
            <a:endParaRPr lang="bg-BG" dirty="0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902DA06-324A-48CE-8C20-94535480A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11336" y="1454684"/>
            <a:ext cx="0" cy="3649129"/>
          </a:xfrm>
          <a:prstGeom prst="line">
            <a:avLst/>
          </a:prstGeom>
          <a:ln w="254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E113C29-0D60-4736-986E-60D9D0086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1528" y="5774161"/>
            <a:ext cx="1532460" cy="627433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5A0BF930-D1CF-43EF-A972-1352156B459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749"/>
          <a:stretch/>
        </p:blipFill>
        <p:spPr>
          <a:xfrm>
            <a:off x="509587" y="3353256"/>
            <a:ext cx="6118603" cy="3102600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106CDE97-7B48-464B-8BF6-BCFFA6EB29D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84" r="3129"/>
          <a:stretch/>
        </p:blipFill>
        <p:spPr>
          <a:xfrm>
            <a:off x="3483209" y="981065"/>
            <a:ext cx="3144981" cy="2131154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C4FE72F7-DD10-42B0-B10F-F46650AB5F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91" y="969962"/>
            <a:ext cx="2777257" cy="21422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01ED9E-B5E7-468A-854B-86FEDF46A8C9}"/>
              </a:ext>
            </a:extLst>
          </p:cNvPr>
          <p:cNvSpPr txBox="1"/>
          <p:nvPr/>
        </p:nvSpPr>
        <p:spPr>
          <a:xfrm>
            <a:off x="1185862" y="225287"/>
            <a:ext cx="90916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/>
            <a:r>
              <a:rPr lang="bg-BG" sz="2800" b="1" dirty="0">
                <a:solidFill>
                  <a:srgbClr val="FFC000"/>
                </a:solidFill>
              </a:rPr>
              <a:t> </a:t>
            </a:r>
            <a:r>
              <a:rPr lang="bg-BG" sz="2800" b="1" dirty="0"/>
              <a:t>РЕЗУЛТАТИТЕ</a:t>
            </a:r>
            <a:endParaRPr kumimoji="0" lang="bg-BG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7747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FC804-BFD0-48E2-8ADB-0BDD394EA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3803" y="232844"/>
            <a:ext cx="10515600" cy="1325563"/>
          </a:xfrm>
        </p:spPr>
        <p:txBody>
          <a:bodyPr/>
          <a:lstStyle/>
          <a:p>
            <a:r>
              <a:rPr lang="bg-BG" b="1" dirty="0">
                <a:solidFill>
                  <a:srgbClr val="446DC8"/>
                </a:solidFill>
              </a:rPr>
              <a:t>Но...ние не спряхме дотук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495101-0726-4CD5-89B2-5B6977DCA96B}"/>
              </a:ext>
            </a:extLst>
          </p:cNvPr>
          <p:cNvSpPr txBox="1"/>
          <p:nvPr/>
        </p:nvSpPr>
        <p:spPr>
          <a:xfrm>
            <a:off x="2744799" y="3547242"/>
            <a:ext cx="857549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solidFill>
                  <a:srgbClr val="FF0000"/>
                </a:solidFill>
              </a:rPr>
              <a:t>80</a:t>
            </a:r>
            <a:r>
              <a:rPr lang="bg-BG" sz="2800" dirty="0">
                <a:solidFill>
                  <a:srgbClr val="002060"/>
                </a:solidFill>
              </a:rPr>
              <a:t> деца ЧОУ „Томас Едисън: се включиха с проекти:</a:t>
            </a:r>
          </a:p>
          <a:p>
            <a:pPr marL="2333625" indent="-258763">
              <a:buFont typeface="Arial" panose="020B0604020202020204" pitchFamily="34" charset="0"/>
              <a:buChar char="•"/>
            </a:pPr>
            <a:r>
              <a:rPr lang="bg-BG" sz="2800" dirty="0">
                <a:solidFill>
                  <a:srgbClr val="002060"/>
                </a:solidFill>
              </a:rPr>
              <a:t> По математика</a:t>
            </a:r>
          </a:p>
          <a:p>
            <a:pPr marL="2333625" indent="-258763">
              <a:buFont typeface="Arial" panose="020B0604020202020204" pitchFamily="34" charset="0"/>
              <a:buChar char="•"/>
            </a:pPr>
            <a:r>
              <a:rPr lang="bg-BG" sz="2800" dirty="0">
                <a:solidFill>
                  <a:srgbClr val="002060"/>
                </a:solidFill>
              </a:rPr>
              <a:t>С програмиране на </a:t>
            </a:r>
            <a:r>
              <a:rPr lang="en-US" sz="2800" dirty="0">
                <a:solidFill>
                  <a:srgbClr val="002060"/>
                </a:solidFill>
              </a:rPr>
              <a:t>Scratch</a:t>
            </a:r>
            <a:endParaRPr lang="bg-BG" sz="2800" dirty="0">
              <a:solidFill>
                <a:srgbClr val="002060"/>
              </a:solidFill>
            </a:endParaRPr>
          </a:p>
          <a:p>
            <a:pPr marL="2333625" indent="-258763">
              <a:buFont typeface="Arial" panose="020B0604020202020204" pitchFamily="34" charset="0"/>
              <a:buChar char="•"/>
            </a:pPr>
            <a:r>
              <a:rPr lang="bg-BG" sz="2800" dirty="0">
                <a:solidFill>
                  <a:srgbClr val="002060"/>
                </a:solidFill>
              </a:rPr>
              <a:t>Програмиране на роботи и платки (електронни обувки) и др.</a:t>
            </a:r>
          </a:p>
          <a:p>
            <a:pPr marL="2333625" indent="-258763">
              <a:buFont typeface="Arial" panose="020B0604020202020204" pitchFamily="34" charset="0"/>
              <a:buChar char="•"/>
            </a:pPr>
            <a:r>
              <a:rPr lang="bg-BG" sz="2800" dirty="0">
                <a:solidFill>
                  <a:srgbClr val="002060"/>
                </a:solidFill>
              </a:rPr>
              <a:t>Медицина, Физика, Астронимия  и др.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86833A-465E-41BE-A5CC-D471DFBF26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64"/>
          <a:stretch/>
        </p:blipFill>
        <p:spPr>
          <a:xfrm>
            <a:off x="1126003" y="1506028"/>
            <a:ext cx="2316940" cy="15722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6E931A-2F87-4C09-8F9A-D1E15F290651}"/>
              </a:ext>
            </a:extLst>
          </p:cNvPr>
          <p:cNvSpPr txBox="1"/>
          <p:nvPr/>
        </p:nvSpPr>
        <p:spPr>
          <a:xfrm>
            <a:off x="3442943" y="1532030"/>
            <a:ext cx="8152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/>
              <a:t>През 2019 г в конкурса </a:t>
            </a:r>
            <a:r>
              <a:rPr lang="en-US" sz="2400" b="1" dirty="0"/>
              <a:t>SUPER STEM </a:t>
            </a:r>
            <a:r>
              <a:rPr lang="bg-BG" sz="2400" b="1" dirty="0"/>
              <a:t>България се включиха общо над </a:t>
            </a:r>
            <a:r>
              <a:rPr lang="bg-BG" sz="2400" b="1" dirty="0">
                <a:solidFill>
                  <a:srgbClr val="FF0000"/>
                </a:solidFill>
              </a:rPr>
              <a:t>100</a:t>
            </a:r>
            <a:r>
              <a:rPr lang="bg-BG" sz="2400" b="1" dirty="0"/>
              <a:t> училища със </a:t>
            </a:r>
            <a:r>
              <a:rPr lang="bg-BG" sz="2400" b="1" dirty="0">
                <a:solidFill>
                  <a:srgbClr val="FF0000"/>
                </a:solidFill>
              </a:rPr>
              <a:t>172</a:t>
            </a:r>
            <a:r>
              <a:rPr lang="bg-BG" sz="2400" b="1" dirty="0"/>
              <a:t> ученика и </a:t>
            </a:r>
            <a:r>
              <a:rPr lang="bg-BG" sz="2400" b="1" dirty="0">
                <a:solidFill>
                  <a:srgbClr val="FF0000"/>
                </a:solidFill>
              </a:rPr>
              <a:t>110</a:t>
            </a:r>
            <a:r>
              <a:rPr lang="bg-BG" sz="2400" b="1" dirty="0"/>
              <a:t> учителя от </a:t>
            </a:r>
            <a:r>
              <a:rPr lang="bg-BG" sz="2400" b="1" dirty="0">
                <a:solidFill>
                  <a:srgbClr val="FF0000"/>
                </a:solidFill>
              </a:rPr>
              <a:t>33</a:t>
            </a:r>
            <a:r>
              <a:rPr lang="bg-BG" sz="2400" b="1" dirty="0"/>
              <a:t> населени места в страната.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913458-0D24-4765-9B94-1B1A9990D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899" y="4280987"/>
            <a:ext cx="3237592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7248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F6358-9249-4185-B794-44773B7AEA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8418" y="290456"/>
            <a:ext cx="8120071" cy="53794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b="1" dirty="0"/>
              <a:t>НЯКОИ ОТ ПРОЕКТИТЕ ЗА </a:t>
            </a:r>
            <a:r>
              <a:rPr lang="en-US" b="1" dirty="0">
                <a:solidFill>
                  <a:srgbClr val="446DC8"/>
                </a:solidFill>
              </a:rPr>
              <a:t>SUPER STEM</a:t>
            </a:r>
            <a:r>
              <a:rPr lang="bg-BG" b="1" dirty="0">
                <a:solidFill>
                  <a:srgbClr val="446DC8"/>
                </a:solidFill>
              </a:rPr>
              <a:t> БЪЛГАРИЯ 2019</a:t>
            </a:r>
            <a:r>
              <a:rPr lang="bg-BG" b="1" dirty="0"/>
              <a:t>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141DD5-EF20-4524-982B-5A51C93C0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43" y="875361"/>
            <a:ext cx="3667551" cy="2748319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6A0D69C-2FA3-478F-B5D0-46BCC7C20A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55" r="5558" b="5433"/>
          <a:stretch/>
        </p:blipFill>
        <p:spPr>
          <a:xfrm>
            <a:off x="4437853" y="875361"/>
            <a:ext cx="3109352" cy="2939210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34BA090-CFA5-4B16-9D5D-5D6E0F6C63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633"/>
          <a:stretch/>
        </p:blipFill>
        <p:spPr>
          <a:xfrm>
            <a:off x="4317741" y="4349178"/>
            <a:ext cx="3349576" cy="2167380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7D64B7-20E4-4157-B57B-EAA271EFCF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286" b="6371"/>
          <a:stretch/>
        </p:blipFill>
        <p:spPr>
          <a:xfrm>
            <a:off x="434644" y="4298191"/>
            <a:ext cx="3667551" cy="2269353"/>
          </a:xfrm>
          <a:prstGeom prst="rect">
            <a:avLst/>
          </a:prstGeom>
          <a:effectLst>
            <a:softEdge rad="1016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CDCEF8-0D7C-43C0-8ACF-0E0D2FA9339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1793"/>
          <a:stretch/>
        </p:blipFill>
        <p:spPr>
          <a:xfrm>
            <a:off x="7874260" y="3912879"/>
            <a:ext cx="3883096" cy="2603679"/>
          </a:xfrm>
          <a:prstGeom prst="rect">
            <a:avLst/>
          </a:prstGeom>
          <a:effectLst>
            <a:softEdge rad="21590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2E40286-2010-47E9-98FC-F3CE376309C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3024" b="2639"/>
          <a:stretch/>
        </p:blipFill>
        <p:spPr>
          <a:xfrm>
            <a:off x="7874260" y="875361"/>
            <a:ext cx="3883096" cy="260572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7657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72081-8CF6-42F2-BFD2-BB12CB96F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467" y="-231964"/>
            <a:ext cx="9905998" cy="1478570"/>
          </a:xfrm>
        </p:spPr>
        <p:txBody>
          <a:bodyPr/>
          <a:lstStyle/>
          <a:p>
            <a:pPr algn="ctr"/>
            <a:r>
              <a:rPr lang="bg-BG" dirty="0">
                <a:solidFill>
                  <a:srgbClr val="446DC8"/>
                </a:solidFill>
              </a:rPr>
              <a:t>Резултатите</a:t>
            </a:r>
            <a:endParaRPr lang="bg-BG" sz="2400" dirty="0">
              <a:solidFill>
                <a:srgbClr val="446DC8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7D30E-6903-4BFF-B8CF-C4F6B037A3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5163" y="939749"/>
            <a:ext cx="7808669" cy="3541714"/>
          </a:xfrm>
        </p:spPr>
        <p:txBody>
          <a:bodyPr>
            <a:normAutofit fontScale="92500"/>
          </a:bodyPr>
          <a:lstStyle/>
          <a:p>
            <a:pPr algn="just"/>
            <a:r>
              <a:rPr lang="bg-BG" dirty="0"/>
              <a:t>Наградени са </a:t>
            </a:r>
            <a:r>
              <a:rPr lang="bg-BG" b="1" dirty="0">
                <a:solidFill>
                  <a:srgbClr val="FFC000"/>
                </a:solidFill>
              </a:rPr>
              <a:t>3</a:t>
            </a:r>
            <a:r>
              <a:rPr lang="bg-BG" dirty="0"/>
              <a:t> отбора и </a:t>
            </a:r>
            <a:r>
              <a:rPr lang="bg-BG" b="1" dirty="0">
                <a:solidFill>
                  <a:srgbClr val="FFC000"/>
                </a:solidFill>
              </a:rPr>
              <a:t>1</a:t>
            </a:r>
            <a:r>
              <a:rPr lang="bg-BG" dirty="0"/>
              <a:t> индивидуален участник от училището  (общо </a:t>
            </a:r>
            <a:r>
              <a:rPr lang="bg-BG" b="1" dirty="0">
                <a:solidFill>
                  <a:srgbClr val="FFC000"/>
                </a:solidFill>
              </a:rPr>
              <a:t>13</a:t>
            </a:r>
            <a:r>
              <a:rPr lang="bg-BG" dirty="0"/>
              <a:t> деца от 1,3, и 6 клас). </a:t>
            </a:r>
            <a:r>
              <a:rPr lang="bg-BG" b="1" dirty="0"/>
              <a:t>Национален победител</a:t>
            </a:r>
            <a:r>
              <a:rPr lang="bg-BG" dirty="0"/>
              <a:t> в категория 1-3 клас с проект на </a:t>
            </a:r>
            <a:r>
              <a:rPr lang="en-US" dirty="0"/>
              <a:t>SCRATCH</a:t>
            </a:r>
            <a:r>
              <a:rPr lang="bg-BG" dirty="0"/>
              <a:t>.</a:t>
            </a:r>
            <a:endParaRPr lang="en-US" dirty="0"/>
          </a:p>
          <a:p>
            <a:pPr algn="just"/>
            <a:r>
              <a:rPr lang="bg-BG" dirty="0"/>
              <a:t>Награда за учител - </a:t>
            </a:r>
            <a:r>
              <a:rPr lang="en-US" b="1" dirty="0"/>
              <a:t>STEM AMBASSADOR </a:t>
            </a:r>
            <a:r>
              <a:rPr lang="bg-BG" dirty="0"/>
              <a:t>по технологии на България</a:t>
            </a:r>
          </a:p>
          <a:p>
            <a:pPr algn="just"/>
            <a:r>
              <a:rPr lang="bg-BG" dirty="0"/>
              <a:t>Награда за училището – титлата </a:t>
            </a:r>
            <a:r>
              <a:rPr lang="en-US" b="1" dirty="0"/>
              <a:t>STEM </a:t>
            </a:r>
            <a:r>
              <a:rPr lang="bg-BG" b="1" dirty="0"/>
              <a:t>училище на България</a:t>
            </a:r>
            <a:endParaRPr lang="en-US" b="1" dirty="0"/>
          </a:p>
          <a:p>
            <a:pPr marL="0" indent="0">
              <a:buNone/>
            </a:pPr>
            <a:endParaRPr lang="bg-BG" dirty="0"/>
          </a:p>
        </p:txBody>
      </p:sp>
      <p:pic>
        <p:nvPicPr>
          <p:cNvPr id="6" name="Picture 5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DC87A2C4-BE1D-4E7A-841F-2AAAE51E6D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93" b="5401"/>
          <a:stretch/>
        </p:blipFill>
        <p:spPr>
          <a:xfrm>
            <a:off x="3592890" y="3927327"/>
            <a:ext cx="3620304" cy="2438424"/>
          </a:xfrm>
          <a:prstGeom prst="rect">
            <a:avLst/>
          </a:prstGeom>
        </p:spPr>
      </p:pic>
      <p:pic>
        <p:nvPicPr>
          <p:cNvPr id="8" name="Picture 7" descr="A picture containing table&#10;&#10;Description automatically generated">
            <a:extLst>
              <a:ext uri="{FF2B5EF4-FFF2-40B4-BE49-F238E27FC236}">
                <a16:creationId xmlns:a16="http://schemas.microsoft.com/office/drawing/2014/main" id="{6463FC9B-E9C3-422C-9422-A292999AB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612712" cy="4976596"/>
          </a:xfrm>
          <a:prstGeom prst="rect">
            <a:avLst/>
          </a:prstGeom>
        </p:spPr>
      </p:pic>
      <p:pic>
        <p:nvPicPr>
          <p:cNvPr id="10" name="Picture 9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0B4C4C62-D23A-4488-B7B0-E27E3D59FE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009" t="11976" r="2009" b="1318"/>
          <a:stretch/>
        </p:blipFill>
        <p:spPr>
          <a:xfrm>
            <a:off x="7369497" y="3927327"/>
            <a:ext cx="3773712" cy="242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118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Beaker">
            <a:extLst>
              <a:ext uri="{FF2B5EF4-FFF2-40B4-BE49-F238E27FC236}">
                <a16:creationId xmlns:a16="http://schemas.microsoft.com/office/drawing/2014/main" id="{88D22565-F42F-439B-A6A4-CF161165E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13697">
            <a:off x="826641" y="3706013"/>
            <a:ext cx="2065851" cy="20658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3901" y="1663557"/>
            <a:ext cx="9144000" cy="2387600"/>
          </a:xfrm>
        </p:spPr>
        <p:txBody>
          <a:bodyPr>
            <a:normAutofit/>
          </a:bodyPr>
          <a:lstStyle/>
          <a:p>
            <a:r>
              <a:rPr lang="bg-BG" sz="8000" dirty="0">
                <a:solidFill>
                  <a:schemeClr val="bg1"/>
                </a:solidFill>
                <a:latin typeface="Rockwell" panose="02060603020205020403" pitchFamily="18" charset="0"/>
              </a:rPr>
              <a:t>Благодаря </a:t>
            </a:r>
            <a:r>
              <a:rPr lang="en-US" sz="8000" dirty="0">
                <a:solidFill>
                  <a:schemeClr val="bg1"/>
                </a:solidFill>
                <a:latin typeface="Rockwell" panose="02060603020205020403" pitchFamily="18" charset="0"/>
              </a:rPr>
              <a:t>!</a:t>
            </a:r>
          </a:p>
        </p:txBody>
      </p:sp>
      <p:pic>
        <p:nvPicPr>
          <p:cNvPr id="15" name="Graphic 14" descr="Clipboard">
            <a:extLst>
              <a:ext uri="{FF2B5EF4-FFF2-40B4-BE49-F238E27FC236}">
                <a16:creationId xmlns:a16="http://schemas.microsoft.com/office/drawing/2014/main" id="{2A123BD8-A09C-49C0-98E8-54B55610A9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631394">
            <a:off x="8340823" y="3627527"/>
            <a:ext cx="2592664" cy="2592664"/>
          </a:xfrm>
          <a:prstGeom prst="rect">
            <a:avLst/>
          </a:prstGeom>
        </p:spPr>
      </p:pic>
      <p:pic>
        <p:nvPicPr>
          <p:cNvPr id="13" name="Graphic 12" descr="Test tubes">
            <a:extLst>
              <a:ext uri="{FF2B5EF4-FFF2-40B4-BE49-F238E27FC236}">
                <a16:creationId xmlns:a16="http://schemas.microsoft.com/office/drawing/2014/main" id="{6A56DF0C-1331-406E-AEE6-06E0E59FB9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078969">
            <a:off x="1657808" y="4638026"/>
            <a:ext cx="1767539" cy="1767539"/>
          </a:xfrm>
          <a:prstGeom prst="rect">
            <a:avLst/>
          </a:prstGeom>
        </p:spPr>
      </p:pic>
      <p:pic>
        <p:nvPicPr>
          <p:cNvPr id="9" name="Graphic 8" descr="Flask">
            <a:extLst>
              <a:ext uri="{FF2B5EF4-FFF2-40B4-BE49-F238E27FC236}">
                <a16:creationId xmlns:a16="http://schemas.microsoft.com/office/drawing/2014/main" id="{B46E3E84-D1E6-4422-AA93-3EE98A821B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0451125">
            <a:off x="6170" y="4006754"/>
            <a:ext cx="2137024" cy="2137024"/>
          </a:xfrm>
          <a:prstGeom prst="rect">
            <a:avLst/>
          </a:prstGeom>
        </p:spPr>
      </p:pic>
      <p:pic>
        <p:nvPicPr>
          <p:cNvPr id="21" name="Graphic 20" descr="Pencil">
            <a:extLst>
              <a:ext uri="{FF2B5EF4-FFF2-40B4-BE49-F238E27FC236}">
                <a16:creationId xmlns:a16="http://schemas.microsoft.com/office/drawing/2014/main" id="{FFEC1660-205F-490E-800A-0D57D250BAE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1383424">
            <a:off x="8953431" y="4347003"/>
            <a:ext cx="1488402" cy="14884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15357A1-6B62-414E-B562-1700886BC50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85930" y="366476"/>
            <a:ext cx="5117460" cy="2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313593"/>
      </p:ext>
    </p:extLst>
  </p:cSld>
  <p:clrMapOvr>
    <a:masterClrMapping/>
  </p:clrMapOvr>
  <p:transition spd="slow">
    <p:randomBar dir="vert"/>
  </p:transition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33787325_Lab safety_AAS_v3" id="{898BC5E2-691B-4B41-A97D-F35AD4FFF20D}" vid="{295F60D3-032D-43CA-A300-E4752067AD50}"/>
    </a:ext>
  </a:extLst>
</a:theme>
</file>

<file path=ppt/theme/theme2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096A91-93C8-4C7A-BF68-944591874A6D}">
  <ds:schemaRefs>
    <ds:schemaRef ds:uri="http://purl.org/dc/dcmitype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71af3243-3dd4-4a8d-8c0d-dd76da1f02a5"/>
    <ds:schemaRef ds:uri="http://purl.org/dc/elements/1.1/"/>
    <ds:schemaRef ds:uri="http://schemas.openxmlformats.org/package/2006/metadata/core-properties"/>
    <ds:schemaRef ds:uri="16c05727-aa75-4e4a-9b5f-8a80a116589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9E59094-1E6F-42D5-A62B-D0344AFFFA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04BA817-A03C-4EA3-86C4-6E42BD37F5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503</Words>
  <Application>Microsoft Office PowerPoint</Application>
  <PresentationFormat>Widescreen</PresentationFormat>
  <Paragraphs>87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Rockwell</vt:lpstr>
      <vt:lpstr>Tahoma</vt:lpstr>
      <vt:lpstr>Tw Cen MT</vt:lpstr>
      <vt:lpstr>Office Theme</vt:lpstr>
      <vt:lpstr>Circuit</vt:lpstr>
      <vt:lpstr>STEАM методи в обучението по компютърно моделиране</vt:lpstr>
      <vt:lpstr>PowerPoint Presentation</vt:lpstr>
      <vt:lpstr>Как интегрираме STEAM в училищното обучение</vt:lpstr>
      <vt:lpstr> STEАM проекти в часовете по  Компютърно моделиране и Програмиране</vt:lpstr>
      <vt:lpstr>Поканата</vt:lpstr>
      <vt:lpstr>Идеята</vt:lpstr>
      <vt:lpstr>Критериите</vt:lpstr>
      <vt:lpstr>Заданието</vt:lpstr>
      <vt:lpstr>Екип Дизайнерите </vt:lpstr>
      <vt:lpstr>PowerPoint Presentation</vt:lpstr>
      <vt:lpstr>PowerPoint Presentation</vt:lpstr>
      <vt:lpstr>Agile проект в платформата Taiga.io</vt:lpstr>
      <vt:lpstr>  </vt:lpstr>
      <vt:lpstr>Но...ние не спряхме дотук</vt:lpstr>
      <vt:lpstr>PowerPoint Presentation</vt:lpstr>
      <vt:lpstr>Резултатите</vt:lpstr>
      <vt:lpstr>Благодаря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2020-02-09T23:28:24Z</dcterms:created>
  <dcterms:modified xsi:type="dcterms:W3CDTF">2020-02-10T06:13:08Z</dcterms:modified>
</cp:coreProperties>
</file>