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7" r:id="rId8"/>
    <p:sldId id="268" r:id="rId9"/>
    <p:sldId id="261" r:id="rId10"/>
    <p:sldId id="262" r:id="rId11"/>
    <p:sldId id="263" r:id="rId12"/>
    <p:sldId id="264" r:id="rId13"/>
    <p:sldId id="265" r:id="rId14"/>
    <p:sldId id="269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7B3CD0-655F-4C42-BE49-53AFFD36B6C0}" type="datetimeFigureOut">
              <a:rPr lang="bg-BG" smtClean="0"/>
              <a:pPr/>
              <a:t>24.2.2014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FD59A0-29A9-4EDA-B554-51030715B9E2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137520"/>
          </a:xfrm>
        </p:spPr>
        <p:txBody>
          <a:bodyPr>
            <a:normAutofit/>
          </a:bodyPr>
          <a:lstStyle/>
          <a:p>
            <a:pPr algn="ctr"/>
            <a:r>
              <a:rPr lang="ru-RU" sz="6600" i="1" dirty="0" smtClean="0">
                <a:solidFill>
                  <a:schemeClr val="tx1"/>
                </a:solidFill>
                <a:latin typeface="Monotype Corsiva" pitchFamily="66" charset="0"/>
              </a:rPr>
              <a:t>Задачи от </a:t>
            </a:r>
            <a:r>
              <a:rPr lang="ru-RU" sz="6600" i="1" dirty="0" err="1" smtClean="0">
                <a:solidFill>
                  <a:schemeClr val="tx1"/>
                </a:solidFill>
                <a:latin typeface="Monotype Corsiva" pitchFamily="66" charset="0"/>
              </a:rPr>
              <a:t>еднаквости</a:t>
            </a:r>
            <a:r>
              <a:rPr lang="ru-RU" sz="6600" i="1" dirty="0" smtClean="0">
                <a:solidFill>
                  <a:schemeClr val="tx1"/>
                </a:solidFill>
                <a:latin typeface="Monotype Corsiva" pitchFamily="66" charset="0"/>
              </a:rPr>
              <a:t> в 8 </a:t>
            </a:r>
            <a:r>
              <a:rPr lang="ru-RU" sz="6600" i="1" dirty="0" err="1" smtClean="0">
                <a:solidFill>
                  <a:schemeClr val="tx1"/>
                </a:solidFill>
                <a:latin typeface="Monotype Corsiva" pitchFamily="66" charset="0"/>
              </a:rPr>
              <a:t>клас</a:t>
            </a:r>
            <a:r>
              <a:rPr lang="ru-RU" sz="6600" i="1" dirty="0" smtClean="0">
                <a:solidFill>
                  <a:schemeClr val="tx1"/>
                </a:solidFill>
                <a:latin typeface="Monotype Corsiva" pitchFamily="66" charset="0"/>
              </a:rPr>
              <a:t>, </a:t>
            </a:r>
            <a:r>
              <a:rPr lang="ru-RU" sz="6600" i="1" dirty="0" err="1" smtClean="0">
                <a:solidFill>
                  <a:schemeClr val="tx1"/>
                </a:solidFill>
                <a:latin typeface="Monotype Corsiva" pitchFamily="66" charset="0"/>
              </a:rPr>
              <a:t>решени</a:t>
            </a:r>
            <a:r>
              <a:rPr lang="ru-RU" sz="6600" i="1" dirty="0" smtClean="0">
                <a:solidFill>
                  <a:schemeClr val="tx1"/>
                </a:solidFill>
                <a:latin typeface="Monotype Corsiva" pitchFamily="66" charset="0"/>
              </a:rPr>
              <a:t> с </a:t>
            </a:r>
            <a:r>
              <a:rPr lang="ru-RU" sz="6600" i="1" dirty="0" err="1" smtClean="0">
                <a:solidFill>
                  <a:schemeClr val="tx1"/>
                </a:solidFill>
                <a:latin typeface="Monotype Corsiva" pitchFamily="66" charset="0"/>
              </a:rPr>
              <a:t>динамични</a:t>
            </a:r>
            <a:r>
              <a:rPr lang="ru-RU" sz="6600" i="1" dirty="0" smtClean="0">
                <a:solidFill>
                  <a:schemeClr val="tx1"/>
                </a:solidFill>
                <a:latin typeface="Monotype Corsiva" pitchFamily="66" charset="0"/>
              </a:rPr>
              <a:t> конструкции</a:t>
            </a:r>
            <a:endParaRPr lang="bg-BG" sz="66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5877272"/>
            <a:ext cx="7854696" cy="504056"/>
          </a:xfrm>
        </p:spPr>
        <p:txBody>
          <a:bodyPr/>
          <a:lstStyle/>
          <a:p>
            <a:r>
              <a:rPr lang="bg-BG" dirty="0" smtClean="0"/>
              <a:t>Динко Цвятков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611560" y="836712"/>
            <a:ext cx="820891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latin typeface="Monotype Corsiva" pitchFamily="66" charset="0"/>
              </a:rPr>
              <a:t>Урока за ротацията премина в урок за снежинката. Учениците ми научиха,че:</a:t>
            </a:r>
          </a:p>
          <a:p>
            <a:pPr>
              <a:buFont typeface="Wingdings" pitchFamily="2" charset="2"/>
              <a:buChar char="ü"/>
            </a:pPr>
            <a:r>
              <a:rPr lang="bg-BG" sz="3200" dirty="0" smtClean="0">
                <a:latin typeface="Monotype Corsiva" pitchFamily="66" charset="0"/>
              </a:rPr>
              <a:t>Шестоъгълната</a:t>
            </a:r>
            <a:r>
              <a:rPr lang="bg" sz="3200" dirty="0" smtClean="0">
                <a:latin typeface="Monotype Corsiva" pitchFamily="66" charset="0"/>
              </a:rPr>
              <a:t> </a:t>
            </a:r>
            <a:r>
              <a:rPr lang="ru-RU" sz="3200" dirty="0" smtClean="0">
                <a:latin typeface="Monotype Corsiva" pitchFamily="66" charset="0"/>
              </a:rPr>
              <a:t>структура на </a:t>
            </a:r>
            <a:r>
              <a:rPr lang="ru-RU" sz="3200" dirty="0" err="1" smtClean="0">
                <a:latin typeface="Monotype Corsiva" pitchFamily="66" charset="0"/>
              </a:rPr>
              <a:t>снежинките</a:t>
            </a:r>
            <a:r>
              <a:rPr lang="ru-RU" sz="3200" dirty="0" smtClean="0">
                <a:latin typeface="Monotype Corsiva" pitchFamily="66" charset="0"/>
              </a:rPr>
              <a:t> е </a:t>
            </a:r>
            <a:r>
              <a:rPr lang="ru-RU" sz="3200" dirty="0" err="1" smtClean="0">
                <a:latin typeface="Monotype Corsiva" pitchFamily="66" charset="0"/>
              </a:rPr>
              <a:t>позната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 smtClean="0">
                <a:latin typeface="Monotype Corsiva" pitchFamily="66" charset="0"/>
              </a:rPr>
              <a:t>на </a:t>
            </a:r>
            <a:r>
              <a:rPr lang="ru-RU" sz="3200" dirty="0" err="1" smtClean="0">
                <a:latin typeface="Monotype Corsiva" pitchFamily="66" charset="0"/>
              </a:rPr>
              <a:t>китайците</a:t>
            </a:r>
            <a:r>
              <a:rPr lang="ru-RU" sz="3200" dirty="0" smtClean="0">
                <a:latin typeface="Monotype Corsiva" pitchFamily="66" charset="0"/>
              </a:rPr>
              <a:t> </a:t>
            </a:r>
            <a:r>
              <a:rPr lang="ru-RU" sz="3200" dirty="0" err="1" smtClean="0">
                <a:latin typeface="Monotype Corsiva" pitchFamily="66" charset="0"/>
              </a:rPr>
              <a:t>още</a:t>
            </a:r>
            <a:r>
              <a:rPr lang="ru-RU" sz="3200" dirty="0" smtClean="0">
                <a:latin typeface="Monotype Corsiva" pitchFamily="66" charset="0"/>
              </a:rPr>
              <a:t> от </a:t>
            </a:r>
            <a:r>
              <a:rPr lang="en-US" sz="3200" dirty="0" smtClean="0">
                <a:latin typeface="Monotype Corsiva" pitchFamily="66" charset="0"/>
              </a:rPr>
              <a:t> II</a:t>
            </a:r>
            <a:r>
              <a:rPr lang="bg-BG" sz="3200" dirty="0" smtClean="0">
                <a:latin typeface="Monotype Corsiva" pitchFamily="66" charset="0"/>
              </a:rPr>
              <a:t> в. пр. Хр;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err="1" smtClean="0">
                <a:latin typeface="Monotype Corsiva" pitchFamily="66" charset="0"/>
              </a:rPr>
              <a:t>Снежинките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err="1" smtClean="0">
                <a:latin typeface="Monotype Corsiva" pitchFamily="66" charset="0"/>
              </a:rPr>
              <a:t>винаги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err="1" smtClean="0">
                <a:latin typeface="Monotype Corsiva" pitchFamily="66" charset="0"/>
              </a:rPr>
              <a:t>са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err="1" smtClean="0">
                <a:latin typeface="Monotype Corsiva" pitchFamily="66" charset="0"/>
              </a:rPr>
              <a:t>симетрични</a:t>
            </a:r>
            <a:r>
              <a:rPr lang="ru-RU" sz="3200" dirty="0" smtClean="0">
                <a:latin typeface="Monotype Corsiva" pitchFamily="66" charset="0"/>
              </a:rPr>
              <a:t> с шест </a:t>
            </a:r>
            <a:r>
              <a:rPr lang="ru-RU" sz="3200" dirty="0" err="1" smtClean="0">
                <a:latin typeface="Monotype Corsiva" pitchFamily="66" charset="0"/>
              </a:rPr>
              <a:t>разклонения</a:t>
            </a:r>
            <a:r>
              <a:rPr lang="ru-RU" sz="3200" dirty="0" smtClean="0">
                <a:latin typeface="Monotype Corsiva" pitchFamily="66" charset="0"/>
              </a:rPr>
              <a:t>, </a:t>
            </a:r>
            <a:r>
              <a:rPr lang="ru-RU" sz="3200" dirty="0" err="1" smtClean="0">
                <a:latin typeface="Monotype Corsiva" pitchFamily="66" charset="0"/>
              </a:rPr>
              <a:t>което</a:t>
            </a:r>
            <a:r>
              <a:rPr lang="ru-RU" sz="3200" dirty="0" smtClean="0">
                <a:latin typeface="Monotype Corsiva" pitchFamily="66" charset="0"/>
              </a:rPr>
              <a:t> се </a:t>
            </a:r>
            <a:r>
              <a:rPr lang="ru-RU" sz="3200" dirty="0" err="1" smtClean="0">
                <a:latin typeface="Monotype Corsiva" pitchFamily="66" charset="0"/>
              </a:rPr>
              <a:t>дължи</a:t>
            </a:r>
            <a:r>
              <a:rPr lang="ru-RU" sz="3200" dirty="0" smtClean="0">
                <a:latin typeface="Monotype Corsiva" pitchFamily="66" charset="0"/>
              </a:rPr>
              <a:t> на </a:t>
            </a:r>
            <a:r>
              <a:rPr lang="ru-RU" sz="3200" dirty="0" err="1" smtClean="0">
                <a:latin typeface="Monotype Corsiva" pitchFamily="66" charset="0"/>
              </a:rPr>
              <a:t>шестоъгълната</a:t>
            </a:r>
            <a:r>
              <a:rPr lang="ru-RU" sz="3200" dirty="0" smtClean="0">
                <a:latin typeface="Monotype Corsiva" pitchFamily="66" charset="0"/>
              </a:rPr>
              <a:t> </a:t>
            </a:r>
            <a:r>
              <a:rPr lang="ru-RU" sz="3200" dirty="0" err="1" smtClean="0">
                <a:latin typeface="Monotype Corsiva" pitchFamily="66" charset="0"/>
              </a:rPr>
              <a:t>кристална</a:t>
            </a:r>
            <a:r>
              <a:rPr lang="ru-RU" sz="3200" dirty="0" smtClean="0">
                <a:latin typeface="Monotype Corsiva" pitchFamily="66" charset="0"/>
              </a:rPr>
              <a:t> структура на </a:t>
            </a:r>
            <a:r>
              <a:rPr lang="ru-RU" sz="3200" dirty="0" err="1" smtClean="0">
                <a:latin typeface="Monotype Corsiva" pitchFamily="66" charset="0"/>
              </a:rPr>
              <a:t>обикновения</a:t>
            </a:r>
            <a:r>
              <a:rPr lang="ru-RU" sz="3200" dirty="0" smtClean="0">
                <a:latin typeface="Monotype Corsiva" pitchFamily="66" charset="0"/>
              </a:rPr>
              <a:t> лед;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err="1" smtClean="0">
                <a:latin typeface="Monotype Corsiva" pitchFamily="66" charset="0"/>
              </a:rPr>
              <a:t>Имат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err="1" smtClean="0">
                <a:latin typeface="Monotype Corsiva" pitchFamily="66" charset="0"/>
              </a:rPr>
              <a:t>най-различна</a:t>
            </a:r>
            <a:r>
              <a:rPr lang="ru-RU" sz="3200" dirty="0" smtClean="0">
                <a:latin typeface="Monotype Corsiva" pitchFamily="66" charset="0"/>
              </a:rPr>
              <a:t> форма;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err="1" smtClean="0">
                <a:latin typeface="Monotype Corsiva" pitchFamily="66" charset="0"/>
              </a:rPr>
              <a:t>Американският</a:t>
            </a:r>
            <a:r>
              <a:rPr lang="ru-RU" sz="3200" dirty="0" smtClean="0">
                <a:latin typeface="Monotype Corsiva" pitchFamily="66" charset="0"/>
              </a:rPr>
              <a:t> фермер </a:t>
            </a:r>
            <a:r>
              <a:rPr lang="ru-RU" sz="3200" dirty="0" err="1" smtClean="0">
                <a:latin typeface="Monotype Corsiva" pitchFamily="66" charset="0"/>
              </a:rPr>
              <a:t>Уилсън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err="1" smtClean="0">
                <a:latin typeface="Monotype Corsiva" pitchFamily="66" charset="0"/>
              </a:rPr>
              <a:t>Бентли</a:t>
            </a:r>
            <a:r>
              <a:rPr lang="ru-RU" sz="3200" dirty="0" smtClean="0">
                <a:latin typeface="Monotype Corsiva" pitchFamily="66" charset="0"/>
              </a:rPr>
              <a:t> е </a:t>
            </a:r>
            <a:r>
              <a:rPr lang="ru-RU" sz="3200" dirty="0" err="1" smtClean="0">
                <a:latin typeface="Monotype Corsiva" pitchFamily="66" charset="0"/>
              </a:rPr>
              <a:t>първият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err="1" smtClean="0">
                <a:latin typeface="Monotype Corsiva" pitchFamily="66" charset="0"/>
              </a:rPr>
              <a:t>успял</a:t>
            </a:r>
            <a:r>
              <a:rPr lang="ru-RU" sz="3200" dirty="0" smtClean="0">
                <a:latin typeface="Monotype Corsiva" pitchFamily="66" charset="0"/>
              </a:rPr>
              <a:t> да </a:t>
            </a:r>
            <a:r>
              <a:rPr lang="ru-RU" sz="3200" dirty="0" err="1" smtClean="0">
                <a:latin typeface="Monotype Corsiva" pitchFamily="66" charset="0"/>
              </a:rPr>
              <a:t>снима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err="1" smtClean="0">
                <a:latin typeface="Monotype Corsiva" pitchFamily="66" charset="0"/>
              </a:rPr>
              <a:t>снежинката</a:t>
            </a:r>
            <a:r>
              <a:rPr lang="ru-RU" sz="3200" dirty="0" smtClean="0">
                <a:latin typeface="Monotype Corsiva" pitchFamily="66" charset="0"/>
              </a:rPr>
              <a:t>;</a:t>
            </a:r>
          </a:p>
          <a:p>
            <a:endParaRPr lang="ru-RU" sz="24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С  помощта на </a:t>
            </a:r>
            <a:r>
              <a:rPr lang="en-US" dirty="0" err="1" smtClean="0">
                <a:solidFill>
                  <a:schemeClr val="tx1"/>
                </a:solidFill>
                <a:latin typeface="Monotype Corsiva" pitchFamily="66" charset="0"/>
              </a:rPr>
              <a:t>GeoGebra</a:t>
            </a:r>
            <a:r>
              <a:rPr lang="en-US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създадохме наша снежинка</a:t>
            </a:r>
            <a:endParaRPr lang="bg-B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7920880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Създадохме снежинки от хартия и </a:t>
            </a:r>
            <a:r>
              <a:rPr lang="bg-BG" smtClean="0">
                <a:solidFill>
                  <a:schemeClr val="tx1"/>
                </a:solidFill>
                <a:latin typeface="Monotype Corsiva" pitchFamily="66" charset="0"/>
              </a:rPr>
              <a:t>подръчни материали;</a:t>
            </a:r>
            <a:endParaRPr lang="bg-B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Контейнер за съдържание 3" descr="IMG_66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35163"/>
            <a:ext cx="7776864" cy="46621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2376264"/>
          </a:xfrm>
        </p:spPr>
        <p:txBody>
          <a:bodyPr>
            <a:normAutofit/>
          </a:bodyPr>
          <a:lstStyle/>
          <a:p>
            <a:endParaRPr lang="bg-BG" sz="2800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172819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sz="2400" dirty="0" smtClean="0">
                <a:latin typeface="Monotype Corsiva" pitchFamily="66" charset="0"/>
              </a:rPr>
              <a:t>	С  помощта на </a:t>
            </a:r>
            <a:r>
              <a:rPr lang="en-US" sz="2400" dirty="0" err="1" smtClean="0">
                <a:latin typeface="Monotype Corsiva" pitchFamily="66" charset="0"/>
              </a:rPr>
              <a:t>GeoGebra</a:t>
            </a:r>
            <a:r>
              <a:rPr lang="en-US" sz="2400" dirty="0" smtClean="0">
                <a:latin typeface="Monotype Corsiva" pitchFamily="66" charset="0"/>
              </a:rPr>
              <a:t> </a:t>
            </a:r>
            <a:r>
              <a:rPr lang="bg-BG" sz="2400" dirty="0" smtClean="0">
                <a:latin typeface="Monotype Corsiva" pitchFamily="66" charset="0"/>
              </a:rPr>
              <a:t>създадохме и динамична автомобилна “алуминиева” джанта, с която направихме препратка към физичните и химичните свойства на алуминия и ползите за автомобила и разхода на гориво</a:t>
            </a:r>
            <a:endParaRPr lang="bg-BG" sz="2400" dirty="0" smtClean="0"/>
          </a:p>
          <a:p>
            <a:endParaRPr lang="bg-B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5097" t="31770" r="5801" b="14366"/>
          <a:stretch>
            <a:fillRect/>
          </a:stretch>
        </p:blipFill>
        <p:spPr bwMode="auto">
          <a:xfrm>
            <a:off x="395536" y="2204864"/>
            <a:ext cx="842493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В урока за осева симетрия си направихме пеперуда.</a:t>
            </a:r>
            <a:endParaRPr lang="bg-B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881" b="4262"/>
          <a:stretch>
            <a:fillRect/>
          </a:stretch>
        </p:blipFill>
        <p:spPr bwMode="auto">
          <a:xfrm>
            <a:off x="467544" y="1719453"/>
            <a:ext cx="8496944" cy="493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Пеперудата на Изабел:</a:t>
            </a:r>
            <a:endParaRPr lang="bg-B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-3636" t="2965" r="-3636" b="5882"/>
          <a:stretch>
            <a:fillRect/>
          </a:stretch>
        </p:blipFill>
        <p:spPr bwMode="auto">
          <a:xfrm>
            <a:off x="395536" y="1844824"/>
            <a:ext cx="849694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Пеперудата на Пламена:</a:t>
            </a:r>
            <a:endParaRPr lang="bg-B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8280920" cy="498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14432"/>
          </a:xfrm>
        </p:spPr>
        <p:txBody>
          <a:bodyPr>
            <a:normAutofit fontScale="90000"/>
          </a:bodyPr>
          <a:lstStyle/>
          <a:p>
            <a:pPr algn="just"/>
            <a:r>
              <a:rPr lang="bg-BG" sz="3600" dirty="0" smtClean="0">
                <a:solidFill>
                  <a:schemeClr val="tx1"/>
                </a:solidFill>
                <a:latin typeface="Monotype Corsiva" pitchFamily="66" charset="0"/>
              </a:rPr>
              <a:t>В урока за централна симетрия разгледахме конструкцията, която Жени </a:t>
            </a:r>
            <a:r>
              <a:rPr lang="bg-BG" sz="3600" dirty="0" err="1" smtClean="0">
                <a:solidFill>
                  <a:schemeClr val="tx1"/>
                </a:solidFill>
                <a:latin typeface="Monotype Corsiva" pitchFamily="66" charset="0"/>
              </a:rPr>
              <a:t>Сендова</a:t>
            </a:r>
            <a:r>
              <a:rPr lang="bg-BG" sz="3600" dirty="0" smtClean="0">
                <a:solidFill>
                  <a:schemeClr val="tx1"/>
                </a:solidFill>
                <a:latin typeface="Monotype Corsiva" pitchFamily="66" charset="0"/>
              </a:rPr>
              <a:t> показа на семинара в Стара Загора.</a:t>
            </a:r>
            <a:endParaRPr lang="bg-BG" sz="36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Контейнер за съдържание 3" descr="Изображение04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267746" y="-99390"/>
            <a:ext cx="4536502" cy="82809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323528" y="764704"/>
            <a:ext cx="8496944" cy="5832648"/>
          </a:xfrm>
        </p:spPr>
        <p:txBody>
          <a:bodyPr>
            <a:normAutofit fontScale="90000"/>
          </a:bodyPr>
          <a:lstStyle/>
          <a:p>
            <a:r>
              <a:rPr lang="bg-BG" sz="4000" dirty="0" smtClean="0">
                <a:solidFill>
                  <a:schemeClr val="tx1"/>
                </a:solidFill>
                <a:latin typeface="Monotype Corsiva" pitchFamily="66" charset="0"/>
              </a:rPr>
              <a:t>Решихме следните две задачи:</a:t>
            </a:r>
            <a:br>
              <a:rPr lang="bg-BG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bg-BG" sz="4000" dirty="0" smtClean="0">
                <a:solidFill>
                  <a:schemeClr val="tx1"/>
                </a:solidFill>
                <a:latin typeface="Monotype Corsiva" pitchFamily="66" charset="0"/>
              </a:rPr>
              <a:t>Зад.1</a:t>
            </a:r>
            <a:r>
              <a:rPr lang="bg-BG" sz="24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bg-BG" sz="24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bg-BG" sz="3100" dirty="0" smtClean="0">
                <a:solidFill>
                  <a:schemeClr val="tx1"/>
                </a:solidFill>
                <a:latin typeface="Monotype Corsiva" pitchFamily="66" charset="0"/>
              </a:rPr>
              <a:t>Ана играе голф. На 4тото място, където се поставя топката за удар, тя удря бавно по равната алея. Пътят на топката следва парабола, описана от уравнението</a:t>
            </a:r>
            <a:r>
              <a:rPr lang="bg-BG" sz="3100" i="1" dirty="0" smtClean="0">
                <a:solidFill>
                  <a:schemeClr val="tx1"/>
                </a:solidFill>
                <a:latin typeface="Monotype Corsiva" pitchFamily="66" charset="0"/>
              </a:rPr>
              <a:t> : </a:t>
            </a:r>
            <a:r>
              <a:rPr lang="en-US" sz="3100" i="1" dirty="0" smtClean="0">
                <a:solidFill>
                  <a:schemeClr val="tx1"/>
                </a:solidFill>
                <a:latin typeface="Monotype Corsiva" pitchFamily="66" charset="0"/>
              </a:rPr>
              <a:t>y=x – 0.04x</a:t>
            </a:r>
            <a:r>
              <a:rPr lang="en-US" sz="3100" i="1" dirty="0" smtClean="0">
                <a:solidFill>
                  <a:schemeClr val="tx1"/>
                </a:solidFill>
                <a:latin typeface="Cambria Math"/>
                <a:ea typeface="Cambria Math"/>
              </a:rPr>
              <a:t>²</a:t>
            </a:r>
            <a:r>
              <a:rPr lang="bg-BG" sz="3100" i="1" dirty="0" smtClean="0">
                <a:solidFill>
                  <a:schemeClr val="tx1"/>
                </a:solidFill>
                <a:latin typeface="Monotype Corsiva" pitchFamily="66" charset="0"/>
              </a:rPr>
              <a:t> .С х  означаваме хоризонталното разстояние, което топката изминава, а с у височината, на която топката се издига</a:t>
            </a:r>
            <a:r>
              <a:rPr lang="bg-BG" sz="3100" dirty="0" smtClean="0">
                <a:solidFill>
                  <a:schemeClr val="tx1"/>
                </a:solidFill>
                <a:latin typeface="Monotype Corsiva" pitchFamily="66" charset="0"/>
              </a:rPr>
              <a:t>. Разстоянията са измервани във футове. Колко далеч от мястото за удар топката ще удари земята? На какво разстояние х от мястото за удар топката ще достигне максимална височина?  Каква е максималната височина?</a:t>
            </a:r>
            <a:r>
              <a:rPr lang="bg-BG" sz="2400" dirty="0" smtClean="0">
                <a:solidFill>
                  <a:schemeClr val="tx1"/>
                </a:solidFill>
              </a:rPr>
              <a:t/>
            </a:r>
            <a:br>
              <a:rPr lang="bg-BG" sz="2400" dirty="0" smtClean="0">
                <a:solidFill>
                  <a:schemeClr val="tx1"/>
                </a:solidFill>
              </a:rPr>
            </a:br>
            <a:endParaRPr lang="bg-BG" sz="24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Решението с добрия чертеж се получи много лесно:</a:t>
            </a:r>
            <a:endParaRPr lang="bg-B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-2609" b="3658"/>
          <a:stretch>
            <a:fillRect/>
          </a:stretch>
        </p:blipFill>
        <p:spPr bwMode="auto">
          <a:xfrm>
            <a:off x="251520" y="1700808"/>
            <a:ext cx="871296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Зад.2</a:t>
            </a:r>
            <a:endParaRPr lang="bg-B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/>
              <a:t>	</a:t>
            </a:r>
            <a:r>
              <a:rPr lang="bg-BG" sz="2800" dirty="0" smtClean="0">
                <a:latin typeface="Monotype Corsiva" pitchFamily="66" charset="0"/>
              </a:rPr>
              <a:t>Надя хвърля топка на Петър. Петър не хваща топката и тя пада на земята. Графиката показва пътя на топката, като лети във въздуха. Уравнението, описващо пътя на топката е у= 4 + 2х - 0,16х</a:t>
            </a:r>
            <a:r>
              <a:rPr lang="bg-BG" sz="2800" dirty="0" smtClean="0">
                <a:latin typeface="Cambria Math"/>
                <a:ea typeface="Cambria Math"/>
              </a:rPr>
              <a:t>²</a:t>
            </a:r>
            <a:r>
              <a:rPr lang="bg-BG" sz="2800" dirty="0" smtClean="0">
                <a:latin typeface="Monotype Corsiva" pitchFamily="66" charset="0"/>
              </a:rPr>
              <a:t>  . Тук у е височината на топката, а х е хоризонталното разстояние от Надя. Разстоянията се измерват във футове. Колко далеч от Надя топката ще удари земята? На какво разстояние х от Надя топката ще достигне максимална височина?  Каква е максималната височина, на която се издига топката?</a:t>
            </a:r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Решението с добрия чертеж се получи много лесно:</a:t>
            </a:r>
            <a:endParaRPr lang="bg-BG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985" b="2985"/>
          <a:stretch>
            <a:fillRect/>
          </a:stretch>
        </p:blipFill>
        <p:spPr bwMode="auto">
          <a:xfrm>
            <a:off x="467544" y="1916832"/>
            <a:ext cx="835292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БЛАГОДАРЯ ЗА ВНИМАНИЕТО!</a:t>
            </a:r>
            <a:endParaRPr lang="bg-BG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Picture 2" descr="C:\Users\Daniel\Desktop\Frozen-image-froze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35163"/>
            <a:ext cx="8208912" cy="4590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505</TotalTime>
  <Words>111</Words>
  <Application>Microsoft Office PowerPoint</Application>
  <PresentationFormat>On-screen Show (4:3)</PresentationFormat>
  <Paragraphs>20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Поток</vt:lpstr>
      <vt:lpstr>Задачи от еднаквости в 8 клас, решени с динамични конструкции</vt:lpstr>
      <vt:lpstr>Slide 2</vt:lpstr>
      <vt:lpstr>С  помощта на GeoGebra създадохме наша снежинка</vt:lpstr>
      <vt:lpstr>Създадохме снежинки от хартия и подръчни материали;</vt:lpstr>
      <vt:lpstr>Slide 5</vt:lpstr>
      <vt:lpstr>В урока за осева симетрия си направихме пеперуда.</vt:lpstr>
      <vt:lpstr>Пеперудата на Изабел:</vt:lpstr>
      <vt:lpstr>Пеперудата на Пламена:</vt:lpstr>
      <vt:lpstr>В урока за централна симетрия разгледахме конструкцията, която Жени Сендова показа на семинара в Стара Загора.</vt:lpstr>
      <vt:lpstr>Решихме следните две задачи: Зад.1 Ана играе голф. На 4тото място, където се поставя топката за удар, тя удря бавно по равната алея. Пътят на топката следва парабола, описана от уравнението : y=x – 0.04x² .С х  означаваме хоризонталното разстояние, което топката изминава, а с у височината, на която топката се издига. Разстоянията са измервани във футове. Колко далеч от мястото за удар топката ще удари земята? На какво разстояние х от мястото за удар топката ще достигне максимална височина?  Каква е максималната височина? </vt:lpstr>
      <vt:lpstr>Решението с добрия чертеж се получи много лесно:</vt:lpstr>
      <vt:lpstr>Зад.2</vt:lpstr>
      <vt:lpstr>Решението с добрия чертеж се получи много лесно:</vt:lpstr>
      <vt:lpstr>БЛАГОДАРЯ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от еднаквости в 8 клас, решени с динамични конструкции</dc:title>
  <dc:creator>Dinko</dc:creator>
  <cp:lastModifiedBy>PC</cp:lastModifiedBy>
  <cp:revision>36</cp:revision>
  <dcterms:created xsi:type="dcterms:W3CDTF">2014-02-12T16:14:31Z</dcterms:created>
  <dcterms:modified xsi:type="dcterms:W3CDTF">2014-02-24T07:49:23Z</dcterms:modified>
</cp:coreProperties>
</file>