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82" r:id="rId2"/>
    <p:sldId id="283" r:id="rId3"/>
    <p:sldId id="284" r:id="rId4"/>
    <p:sldId id="285" r:id="rId5"/>
    <p:sldId id="286" r:id="rId6"/>
    <p:sldId id="290" r:id="rId7"/>
    <p:sldId id="256" r:id="rId8"/>
    <p:sldId id="262" r:id="rId9"/>
    <p:sldId id="274" r:id="rId10"/>
    <p:sldId id="263" r:id="rId11"/>
    <p:sldId id="280" r:id="rId12"/>
    <p:sldId id="279" r:id="rId13"/>
    <p:sldId id="264" r:id="rId14"/>
    <p:sldId id="281" r:id="rId15"/>
    <p:sldId id="276" r:id="rId16"/>
    <p:sldId id="268" r:id="rId17"/>
    <p:sldId id="288" r:id="rId18"/>
    <p:sldId id="287" r:id="rId19"/>
    <p:sldId id="273" r:id="rId20"/>
    <p:sldId id="289" r:id="rId21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53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>
        <c:manualLayout>
          <c:layoutTarget val="inner"/>
          <c:xMode val="edge"/>
          <c:yMode val="edge"/>
          <c:x val="9.2280621172353444E-2"/>
          <c:y val="5.6030183727034097E-2"/>
          <c:w val="0.70196937882764543"/>
          <c:h val="0.8326195683872849"/>
        </c:manualLayout>
      </c:layout>
      <c:scatterChart>
        <c:scatterStyle val="smoothMarker"/>
        <c:ser>
          <c:idx val="0"/>
          <c:order val="0"/>
          <c:xVal>
            <c:numRef>
              <c:f>[Book1]Sheet1!$A$1:$A$17</c:f>
              <c:numCache>
                <c:formatCode>General</c:formatCode>
                <c:ptCount val="17"/>
                <c:pt idx="0">
                  <c:v>10</c:v>
                </c:pt>
                <c:pt idx="1">
                  <c:v>12.5</c:v>
                </c:pt>
                <c:pt idx="2">
                  <c:v>15</c:v>
                </c:pt>
                <c:pt idx="3">
                  <c:v>17.5</c:v>
                </c:pt>
                <c:pt idx="4">
                  <c:v>20</c:v>
                </c:pt>
                <c:pt idx="5">
                  <c:v>22.5</c:v>
                </c:pt>
                <c:pt idx="6">
                  <c:v>25</c:v>
                </c:pt>
                <c:pt idx="7">
                  <c:v>27.5</c:v>
                </c:pt>
                <c:pt idx="8">
                  <c:v>30</c:v>
                </c:pt>
                <c:pt idx="9">
                  <c:v>32.5</c:v>
                </c:pt>
                <c:pt idx="10">
                  <c:v>35</c:v>
                </c:pt>
                <c:pt idx="11">
                  <c:v>37.5</c:v>
                </c:pt>
                <c:pt idx="12">
                  <c:v>40</c:v>
                </c:pt>
                <c:pt idx="13">
                  <c:v>42.5</c:v>
                </c:pt>
                <c:pt idx="14">
                  <c:v>45</c:v>
                </c:pt>
                <c:pt idx="15">
                  <c:v>47.5</c:v>
                </c:pt>
                <c:pt idx="16">
                  <c:v>50</c:v>
                </c:pt>
              </c:numCache>
            </c:numRef>
          </c:xVal>
          <c:yVal>
            <c:numRef>
              <c:f>[Book1]Sheet1!$B$1:$B$17</c:f>
              <c:numCache>
                <c:formatCode>General</c:formatCode>
                <c:ptCount val="17"/>
                <c:pt idx="0">
                  <c:v>3.9</c:v>
                </c:pt>
                <c:pt idx="1">
                  <c:v>4.4000000000000004</c:v>
                </c:pt>
                <c:pt idx="2">
                  <c:v>5.5</c:v>
                </c:pt>
                <c:pt idx="3">
                  <c:v>6.5</c:v>
                </c:pt>
                <c:pt idx="4">
                  <c:v>7.5</c:v>
                </c:pt>
                <c:pt idx="5">
                  <c:v>8.5</c:v>
                </c:pt>
                <c:pt idx="6">
                  <c:v>9.5</c:v>
                </c:pt>
                <c:pt idx="7">
                  <c:v>10.5</c:v>
                </c:pt>
                <c:pt idx="8">
                  <c:v>11.5</c:v>
                </c:pt>
                <c:pt idx="9">
                  <c:v>13</c:v>
                </c:pt>
                <c:pt idx="10">
                  <c:v>13.5</c:v>
                </c:pt>
                <c:pt idx="11">
                  <c:v>14</c:v>
                </c:pt>
                <c:pt idx="12">
                  <c:v>16</c:v>
                </c:pt>
                <c:pt idx="13">
                  <c:v>16.5</c:v>
                </c:pt>
                <c:pt idx="14">
                  <c:v>18</c:v>
                </c:pt>
                <c:pt idx="15">
                  <c:v>18.5</c:v>
                </c:pt>
                <c:pt idx="16">
                  <c:v>19.5</c:v>
                </c:pt>
              </c:numCache>
            </c:numRef>
          </c:yVal>
          <c:smooth val="1"/>
        </c:ser>
        <c:axId val="61681024"/>
        <c:axId val="63513728"/>
      </c:scatterChart>
      <c:valAx>
        <c:axId val="61681024"/>
        <c:scaling>
          <c:orientation val="minMax"/>
        </c:scaling>
        <c:axPos val="b"/>
        <c:numFmt formatCode="General" sourceLinked="1"/>
        <c:tickLblPos val="nextTo"/>
        <c:crossAx val="63513728"/>
        <c:crosses val="autoZero"/>
        <c:crossBetween val="midCat"/>
      </c:valAx>
      <c:valAx>
        <c:axId val="63513728"/>
        <c:scaling>
          <c:orientation val="minMax"/>
        </c:scaling>
        <c:axPos val="l"/>
        <c:majorGridlines/>
        <c:numFmt formatCode="General" sourceLinked="1"/>
        <c:tickLblPos val="nextTo"/>
        <c:crossAx val="61681024"/>
        <c:crosses val="autoZero"/>
        <c:crossBetween val="midCat"/>
      </c:valAx>
    </c:plotArea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0836D68-B88A-48E0-9D5C-61E7B6B19F1C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8D354AA-D912-41EF-8BB2-4B3EF2454F8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821DC8B-CA59-4DB7-B664-98AF723C5B85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643A124-8DF0-479C-89EB-F474C1B60EE7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5CD9123-B69A-45DB-8131-29E330999BCD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60EDA856-EF25-4A77-8665-C63F268D6445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47559AF-3ED8-4604-8BC2-A014A99011FB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4DAB1A1-08C2-4247-953D-12809715C586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C4E4E93-2CEA-4D4B-A167-721330E6F54D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84B6AB-3B45-4BE5-83A1-26633995E957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9F3D354-439A-4FCC-A974-B31235A2618C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8F9D552-B606-499F-B672-F1FA3709E3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DB0FAA7-A89E-4A70-8B93-89C1E9976EF3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7EDD8F6-F198-4292-B532-5CA3276FC80D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6C2763B-322B-48B7-95B5-84DF715741C8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FDCCA65-F5D6-4EB7-95E3-BB5DCFB94BB2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29ACE2-BBAC-46E8-93C7-82F4A3552711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5E7FAF9-E1AB-489A-A109-225B1043F0A6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B616DF6-4B36-4C26-9ED7-75A2C83DF069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3BF70A0-F724-4BB7-B5B9-6A77C0956E7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F084AFD8-99E1-4894-BBF2-F5BB3C87C2C4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B158CE5-B008-4295-A513-487621F2134D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62700" y="6356350"/>
            <a:ext cx="2085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2C3E6-0390-40D3-9A3C-6BC87C67CF9F}" type="datetimeFigureOut">
              <a:rPr lang="bg-BG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58813" y="6356350"/>
            <a:ext cx="2847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43925" y="6356350"/>
            <a:ext cx="561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5798D-DE07-4217-9467-F2217F88FDE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180675C-F3D0-46D2-AD50-31E046ADE543}" type="datetimeFigureOut">
              <a:rPr lang="bg-BG" smtClean="0"/>
              <a:pPr>
                <a:defRPr/>
              </a:pPr>
              <a:t>13.2.2015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FE20E76-F14D-441B-985E-DB7245947720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3691136"/>
          </a:xfrm>
        </p:spPr>
        <p:txBody>
          <a:bodyPr/>
          <a:lstStyle/>
          <a:p>
            <a:r>
              <a:rPr lang="bg-BG" sz="4400" dirty="0" smtClean="0">
                <a:latin typeface="Courier New" pitchFamily="49" charset="0"/>
                <a:cs typeface="Courier New" pitchFamily="49" charset="0"/>
              </a:rPr>
              <a:t>“Уж е ново, пък е старо” </a:t>
            </a:r>
            <a:br>
              <a:rPr lang="bg-BG" sz="4400" dirty="0" smtClean="0">
                <a:latin typeface="Courier New" pitchFamily="49" charset="0"/>
                <a:cs typeface="Courier New" pitchFamily="49" charset="0"/>
              </a:rPr>
            </a:br>
            <a:r>
              <a:rPr lang="bg-BG" sz="4400" dirty="0" smtClean="0">
                <a:latin typeface="Courier New" pitchFamily="49" charset="0"/>
                <a:cs typeface="Courier New" pitchFamily="49" charset="0"/>
              </a:rPr>
              <a:t>Що е то?</a:t>
            </a:r>
            <a:endParaRPr lang="bg-BG" sz="44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224136"/>
          </a:xfrm>
        </p:spPr>
        <p:txBody>
          <a:bodyPr/>
          <a:lstStyle/>
          <a:p>
            <a:r>
              <a:rPr lang="bg-BG" sz="4000" dirty="0" smtClean="0">
                <a:latin typeface="Courier New" pitchFamily="49" charset="0"/>
                <a:cs typeface="Courier New" pitchFamily="49" charset="0"/>
              </a:rPr>
              <a:t>Парадигми за училище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2708920"/>
            <a:ext cx="5328592" cy="2736304"/>
          </a:xfrm>
        </p:spPr>
        <p:txBody>
          <a:bodyPr/>
          <a:lstStyle/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Среда за учене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Среда за възпитание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Среда за комуникация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Среда за изява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Среда за развитие</a:t>
            </a:r>
            <a:endParaRPr lang="bg-BG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96144"/>
          </a:xfrm>
        </p:spPr>
        <p:txBody>
          <a:bodyPr/>
          <a:lstStyle/>
          <a:p>
            <a:r>
              <a:rPr lang="bg-BG" sz="4400" dirty="0" smtClean="0">
                <a:latin typeface="Courier New" pitchFamily="49" charset="0"/>
                <a:cs typeface="Courier New" pitchFamily="49" charset="0"/>
              </a:rPr>
              <a:t>Модели за </a:t>
            </a:r>
            <a:r>
              <a:rPr lang="bg-BG" sz="4000" dirty="0" smtClean="0">
                <a:latin typeface="Courier New" pitchFamily="49" charset="0"/>
                <a:cs typeface="Courier New" pitchFamily="49" charset="0"/>
              </a:rPr>
              <a:t>обучение</a:t>
            </a:r>
            <a:endParaRPr lang="bg-BG" sz="4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3140968"/>
            <a:ext cx="5040560" cy="2121099"/>
          </a:xfrm>
        </p:spPr>
        <p:txBody>
          <a:bodyPr/>
          <a:lstStyle/>
          <a:p>
            <a:pPr algn="ctr"/>
            <a:r>
              <a:rPr lang="bg-BG" dirty="0" smtClean="0">
                <a:latin typeface="Courier New" pitchFamily="49" charset="0"/>
                <a:cs typeface="Courier New" pitchFamily="49" charset="0"/>
              </a:rPr>
              <a:t>Класически</a:t>
            </a:r>
          </a:p>
          <a:p>
            <a:pPr algn="ctr"/>
            <a:r>
              <a:rPr lang="bg-BG" dirty="0" smtClean="0">
                <a:latin typeface="Courier New" pitchFamily="49" charset="0"/>
                <a:cs typeface="Courier New" pitchFamily="49" charset="0"/>
              </a:rPr>
              <a:t>Иновативен</a:t>
            </a:r>
          </a:p>
          <a:p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240160"/>
          </a:xfrm>
        </p:spPr>
        <p:txBody>
          <a:bodyPr/>
          <a:lstStyle/>
          <a:p>
            <a:r>
              <a:rPr lang="bg-BG" sz="4000" dirty="0" smtClean="0">
                <a:latin typeface="Courier New" pitchFamily="49" charset="0"/>
                <a:cs typeface="Courier New" pitchFamily="49" charset="0"/>
              </a:rPr>
              <a:t>Класически модел</a:t>
            </a:r>
            <a:endParaRPr lang="bg-BG" sz="4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3140968"/>
            <a:ext cx="5544616" cy="2520280"/>
          </a:xfrm>
        </p:spPr>
        <p:txBody>
          <a:bodyPr>
            <a:normAutofit lnSpcReduction="10000"/>
          </a:bodyPr>
          <a:lstStyle/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Въвеждане на основни понятия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Изграждане на теория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Прилагане на теорията в практиката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Изводи</a:t>
            </a:r>
            <a:endParaRPr lang="bg-BG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11560"/>
          </a:xfrm>
        </p:spPr>
        <p:txBody>
          <a:bodyPr/>
          <a:lstStyle/>
          <a:p>
            <a:r>
              <a:rPr lang="bg-BG" sz="4000" dirty="0" smtClean="0">
                <a:latin typeface="Courier New" pitchFamily="49" charset="0"/>
                <a:cs typeface="Courier New" pitchFamily="49" charset="0"/>
              </a:rPr>
              <a:t>Иновативен модел</a:t>
            </a:r>
            <a:endParaRPr lang="bg-BG" sz="4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564904"/>
            <a:ext cx="7128792" cy="3417243"/>
          </a:xfrm>
        </p:spPr>
        <p:txBody>
          <a:bodyPr>
            <a:normAutofit lnSpcReduction="10000"/>
          </a:bodyPr>
          <a:lstStyle/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Поставяне на 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проблеми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Генериране на 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връзки между познати и непознати понятия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Генериране на 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хипотези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Търсене на 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методи за доказателство или 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опровержение</a:t>
            </a:r>
            <a:endParaRPr lang="bg-BG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Проверяване в 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практиката</a:t>
            </a: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Изграждане на 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теории</a:t>
            </a:r>
          </a:p>
          <a:p>
            <a:pPr>
              <a:buNone/>
            </a:pP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344816" cy="1368152"/>
          </a:xfrm>
        </p:spPr>
        <p:txBody>
          <a:bodyPr>
            <a:noAutofit/>
          </a:bodyPr>
          <a:lstStyle/>
          <a:p>
            <a:r>
              <a:rPr lang="bg-BG" sz="3600" dirty="0" smtClean="0">
                <a:latin typeface="Courier New" pitchFamily="49" charset="0"/>
                <a:cs typeface="Courier New" pitchFamily="49" charset="0"/>
              </a:rPr>
              <a:t>Експеримент-теория-експеримент-теория-... и т.н.</a:t>
            </a:r>
            <a:endParaRPr lang="bg-BG" sz="3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95536" y="4221088"/>
            <a:ext cx="7272808" cy="1944215"/>
          </a:xfrm>
        </p:spPr>
        <p:txBody>
          <a:bodyPr>
            <a:normAutofit fontScale="70000" lnSpcReduction="20000"/>
          </a:bodyPr>
          <a:lstStyle/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“Образованието е способността да правиш разлика между това, което знаеш и това, което не знаеш” – 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					</a:t>
            </a:r>
            <a:r>
              <a:rPr lang="bg-BG" i="1" dirty="0" smtClean="0">
                <a:latin typeface="Courier New" pitchFamily="49" charset="0"/>
                <a:cs typeface="Courier New" pitchFamily="49" charset="0"/>
              </a:rPr>
              <a:t>Анатол </a:t>
            </a:r>
            <a:r>
              <a:rPr lang="bg-BG" i="1" dirty="0" smtClean="0">
                <a:latin typeface="Courier New" pitchFamily="49" charset="0"/>
                <a:cs typeface="Courier New" pitchFamily="49" charset="0"/>
              </a:rPr>
              <a:t>Франс</a:t>
            </a:r>
          </a:p>
          <a:p>
            <a:endParaRPr lang="bg-BG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bg-BG" dirty="0" smtClean="0">
                <a:latin typeface="Courier New" pitchFamily="49" charset="0"/>
                <a:cs typeface="Courier New" pitchFamily="49" charset="0"/>
              </a:rPr>
              <a:t>“Въображението е по- важно от знанието” – 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					</a:t>
            </a:r>
            <a:r>
              <a:rPr lang="bg-BG" i="1" dirty="0" smtClean="0">
                <a:latin typeface="Courier New" pitchFamily="49" charset="0"/>
                <a:cs typeface="Courier New" pitchFamily="49" charset="0"/>
              </a:rPr>
              <a:t>Албърт </a:t>
            </a:r>
            <a:r>
              <a:rPr lang="bg-BG" i="1" dirty="0" smtClean="0">
                <a:latin typeface="Courier New" pitchFamily="49" charset="0"/>
                <a:cs typeface="Courier New" pitchFamily="49" charset="0"/>
              </a:rPr>
              <a:t>Айнщайн </a:t>
            </a:r>
            <a:endParaRPr lang="bg-BG" i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67544" y="2348880"/>
            <a:ext cx="7488832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Развитие на логиката или </a:t>
            </a:r>
          </a:p>
          <a:p>
            <a:pPr marL="0" marR="0" lvl="0" indent="0" algn="ctr" defTabSz="914400" rtl="0" eaLnBrk="1" fontAlgn="base" latinLnBrk="0" hangingPunct="1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логика на</a:t>
            </a:r>
            <a:r>
              <a:rPr kumimoji="0" lang="bg-BG" sz="3200" b="0" i="0" u="none" strike="noStrike" kern="1200" cap="none" spc="0" normalizeH="0" noProof="0" dirty="0" smtClean="0">
                <a:ln>
                  <a:noFill/>
                </a:ln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 развитието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Courier New" pitchFamily="49" charset="0"/>
              <a:ea typeface="+mj-ea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sz="4400" dirty="0" smtClean="0"/>
              <a:t>Експерименти</a:t>
            </a:r>
            <a:br>
              <a:rPr lang="bg-BG" sz="4400" dirty="0" smtClean="0"/>
            </a:br>
            <a:r>
              <a:rPr lang="bg-BG" sz="4400" dirty="0" smtClean="0"/>
              <a:t>за пропорции</a:t>
            </a:r>
            <a:endParaRPr lang="bg-BG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840" y="5229200"/>
            <a:ext cx="5688632" cy="864096"/>
          </a:xfrm>
        </p:spPr>
        <p:txBody>
          <a:bodyPr rtlCol="0">
            <a:normAutofit fontScale="92500" lnSpcReduction="2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dirty="0" smtClean="0"/>
              <a:t>“Който сам не се убеди, никой не може да го убеди”-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dirty="0" smtClean="0"/>
              <a:t>					Платон</a:t>
            </a:r>
            <a:endParaRPr lang="bg-BG" dirty="0" smtClean="0"/>
          </a:p>
        </p:txBody>
      </p:sp>
      <p:pic>
        <p:nvPicPr>
          <p:cNvPr id="13315" name="Picture 2" descr="https://c1.staticflickr.com/5/4112/5179713460_47e9844ab5_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3309888" cy="2208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292352" y="3797424"/>
            <a:ext cx="4168552" cy="582960"/>
          </a:xfrm>
          <a:prstGeom prst="rect">
            <a:avLst/>
          </a:prstGeom>
        </p:spPr>
        <p:txBody>
          <a:bodyPr vert="horz" lIns="45720" tIns="0" rIns="45720" bIns="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Arial" pitchFamily="34" charset="0"/>
              <a:buNone/>
              <a:tabLst/>
              <a:defRPr/>
            </a:pPr>
            <a:r>
              <a:rPr kumimoji="0" lang="bg-BG" sz="2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изследване на зависимости</a:t>
            </a:r>
            <a:endParaRPr kumimoji="0" lang="bg-BG" sz="2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3573016"/>
            <a:ext cx="5054544" cy="72008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dirty="0">
                <a:latin typeface="Courier New" pitchFamily="49" charset="0"/>
                <a:cs typeface="Courier New" pitchFamily="49" charset="0"/>
              </a:rPr>
              <a:t>Нужни материали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624" y="4509120"/>
            <a:ext cx="6624736" cy="1391579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bg-BG" sz="1700" dirty="0" smtClean="0">
                <a:latin typeface="Courier New" pitchFamily="49" charset="0"/>
                <a:cs typeface="Courier New" pitchFamily="49" charset="0"/>
              </a:rPr>
              <a:t>Фенерче</a:t>
            </a:r>
          </a:p>
          <a:p>
            <a:pPr algn="l">
              <a:lnSpc>
                <a:spcPct val="80000"/>
              </a:lnSpc>
            </a:pPr>
            <a:r>
              <a:rPr lang="bg-BG" sz="1700" dirty="0" smtClean="0">
                <a:latin typeface="Courier New" pitchFamily="49" charset="0"/>
                <a:cs typeface="Courier New" pitchFamily="49" charset="0"/>
              </a:rPr>
              <a:t>П</a:t>
            </a:r>
            <a:r>
              <a:rPr lang="bg-BG" sz="1700" dirty="0" smtClean="0">
                <a:latin typeface="Courier New" pitchFamily="49" charset="0"/>
                <a:cs typeface="Courier New" pitchFamily="49" charset="0"/>
              </a:rPr>
              <a:t>лосък, </a:t>
            </a:r>
            <a:r>
              <a:rPr lang="bg-BG" sz="1700" dirty="0" smtClean="0">
                <a:latin typeface="Courier New" pitchFamily="49" charset="0"/>
                <a:cs typeface="Courier New" pitchFamily="49" charset="0"/>
              </a:rPr>
              <a:t>непрозрачен </a:t>
            </a:r>
            <a:r>
              <a:rPr lang="bg-BG" sz="1700" dirty="0" smtClean="0">
                <a:latin typeface="Courier New" pitchFamily="49" charset="0"/>
                <a:cs typeface="Courier New" pitchFamily="49" charset="0"/>
              </a:rPr>
              <a:t>предмет</a:t>
            </a:r>
            <a:endParaRPr lang="bg-BG" sz="1700" dirty="0" smtClean="0">
              <a:latin typeface="Courier New" pitchFamily="49" charset="0"/>
              <a:cs typeface="Courier New" pitchFamily="49" charset="0"/>
            </a:endParaRPr>
          </a:p>
          <a:p>
            <a:pPr algn="l">
              <a:lnSpc>
                <a:spcPct val="80000"/>
              </a:lnSpc>
            </a:pPr>
            <a:r>
              <a:rPr lang="bg-BG" sz="1700" dirty="0" smtClean="0">
                <a:latin typeface="Courier New" pitchFamily="49" charset="0"/>
                <a:cs typeface="Courier New" pitchFamily="49" charset="0"/>
              </a:rPr>
              <a:t>Милиметрова хартия (</a:t>
            </a:r>
            <a:r>
              <a:rPr lang="bg-BG" sz="1700" dirty="0" smtClean="0">
                <a:latin typeface="Courier New" pitchFamily="49" charset="0"/>
                <a:cs typeface="Courier New" pitchFamily="49" charset="0"/>
              </a:rPr>
              <a:t>разчертан </a:t>
            </a:r>
            <a:r>
              <a:rPr lang="bg-BG" sz="1700" dirty="0" smtClean="0">
                <a:latin typeface="Courier New" pitchFamily="49" charset="0"/>
                <a:cs typeface="Courier New" pitchFamily="49" charset="0"/>
              </a:rPr>
              <a:t>лист хартия)</a:t>
            </a:r>
          </a:p>
          <a:p>
            <a:pPr algn="l">
              <a:lnSpc>
                <a:spcPct val="80000"/>
              </a:lnSpc>
            </a:pPr>
            <a:r>
              <a:rPr lang="bg-BG" sz="1700" dirty="0" smtClean="0">
                <a:latin typeface="Courier New" pitchFamily="49" charset="0"/>
                <a:cs typeface="Courier New" pitchFamily="49" charset="0"/>
              </a:rPr>
              <a:t>Линия</a:t>
            </a:r>
          </a:p>
          <a:p>
            <a:pPr algn="l">
              <a:lnSpc>
                <a:spcPct val="80000"/>
              </a:lnSpc>
            </a:pPr>
            <a:endParaRPr lang="bg-BG" sz="1700" dirty="0" smtClean="0">
              <a:solidFill>
                <a:srgbClr val="898989"/>
              </a:solidFill>
            </a:endParaRPr>
          </a:p>
        </p:txBody>
      </p:sp>
      <p:pic>
        <p:nvPicPr>
          <p:cNvPr id="14339" name="Picture 4" descr="http://habrastorage.org/storage2/9fa/2d7/420/9fa2d742093cce4b707e9d637ce78e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03523">
            <a:off x="1966586" y="355891"/>
            <a:ext cx="2303463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6" descr="http://www.ivetpki.com/xprod/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00496">
            <a:off x="4304258" y="64791"/>
            <a:ext cx="2441575" cy="244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" descr="http://tashev-galving.com/images/items/071%20MLT%208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145887">
            <a:off x="232820" y="2070458"/>
            <a:ext cx="2571750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8" descr="http://www.officemarket.bg/product_files/1437/1133/default/liniia-koh-i-noor-15-s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82068">
            <a:off x="5528779" y="1649474"/>
            <a:ext cx="1855787" cy="185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6002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bg-B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</a:rPr>
              <a:t>Условия на експериментите</a:t>
            </a:r>
          </a:p>
        </p:txBody>
      </p:sp>
      <p:sp>
        <p:nvSpPr>
          <p:cNvPr id="4" name="Content Placeholder 3"/>
          <p:cNvSpPr>
            <a:spLocks/>
          </p:cNvSpPr>
          <p:nvPr/>
        </p:nvSpPr>
        <p:spPr bwMode="auto">
          <a:xfrm>
            <a:off x="971600" y="3501008"/>
            <a:ext cx="6480175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bg-BG" sz="2200" dirty="0" smtClean="0">
                <a:solidFill>
                  <a:srgbClr val="7F7F7F"/>
                </a:solidFill>
                <a:latin typeface="Courier New" pitchFamily="49" charset="0"/>
              </a:rPr>
              <a:t>	</a:t>
            </a:r>
            <a:r>
              <a:rPr lang="bg-BG" sz="2200" dirty="0" smtClean="0">
                <a:latin typeface="Courier New" pitchFamily="49" charset="0"/>
              </a:rPr>
              <a:t>Предмет </a:t>
            </a:r>
            <a:r>
              <a:rPr lang="bg-BG" sz="2200" dirty="0" smtClean="0">
                <a:latin typeface="Courier New" pitchFamily="49" charset="0"/>
              </a:rPr>
              <a:t>с </a:t>
            </a:r>
            <a:r>
              <a:rPr lang="bg-BG" sz="2200" dirty="0" smtClean="0">
                <a:latin typeface="Courier New" pitchFamily="49" charset="0"/>
              </a:rPr>
              <a:t>фиксирани размери</a:t>
            </a:r>
            <a:endParaRPr lang="bg-BG" sz="2200" dirty="0">
              <a:latin typeface="Courier New" pitchFamily="49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bg-BG" sz="2200" dirty="0" smtClean="0">
                <a:latin typeface="Courier New" pitchFamily="49" charset="0"/>
              </a:rPr>
              <a:t>	Фенерът </a:t>
            </a:r>
            <a:r>
              <a:rPr lang="bg-BG" sz="2200" dirty="0">
                <a:latin typeface="Courier New" pitchFamily="49" charset="0"/>
              </a:rPr>
              <a:t>стои </a:t>
            </a:r>
            <a:r>
              <a:rPr lang="bg-BG" sz="2200" dirty="0" smtClean="0">
                <a:latin typeface="Courier New" pitchFamily="49" charset="0"/>
              </a:rPr>
              <a:t>неподвижно</a:t>
            </a:r>
            <a:endParaRPr lang="bg-BG" sz="2200" dirty="0">
              <a:latin typeface="Courier New" pitchFamily="49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bg-BG" sz="2200" dirty="0">
              <a:solidFill>
                <a:srgbClr val="7F7F7F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bg-B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cs typeface="Courier New" pitchFamily="49" charset="0"/>
              </a:rPr>
              <a:t>Разказват ученици...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499992" y="2348880"/>
            <a:ext cx="3456384" cy="34131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Измерихме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височината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на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предмета;</a:t>
            </a:r>
            <a:endParaRPr lang="bg-BG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Сложихме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предмета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на разстояние 10см от фенера и измерихме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височината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на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сянката;</a:t>
            </a:r>
            <a:endParaRPr lang="bg-BG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Записахме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резултата в таблица и повтаряхме опита като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променяхме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разстоянието,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със стъпка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2,5 см,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между фенера и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предмета. </a:t>
            </a:r>
            <a:endParaRPr lang="bg-BG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endParaRPr lang="bg-BG" sz="2000" dirty="0" smtClean="0"/>
          </a:p>
          <a:p>
            <a:pPr>
              <a:lnSpc>
                <a:spcPct val="90000"/>
              </a:lnSpc>
            </a:pPr>
            <a:endParaRPr lang="bg-BG" sz="22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07504" y="1484313"/>
            <a:ext cx="4248596" cy="20891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Приготвихме материалите за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работа;</a:t>
            </a:r>
            <a:endParaRPr lang="bg-BG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Поставихме милиметровата хартия перпендикулярно на работния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плот;</a:t>
            </a:r>
            <a:endParaRPr lang="bg-BG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Сложихме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фенерчето на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GSM-a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срещу милиметровата хартия. Ние решихме на 50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см;</a:t>
            </a:r>
            <a:endParaRPr lang="bg-BG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endParaRPr lang="bg-BG" sz="1800" dirty="0" smtClean="0"/>
          </a:p>
        </p:txBody>
      </p:sp>
      <p:pic>
        <p:nvPicPr>
          <p:cNvPr id="16390" name="Picture 6" descr="110420144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860800"/>
            <a:ext cx="3600450" cy="27019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85" name="Picture 17" descr="1104201448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3213" y="980728"/>
            <a:ext cx="3740612" cy="2805460"/>
          </a:xfrm>
        </p:spPr>
      </p:pic>
      <p:pic>
        <p:nvPicPr>
          <p:cNvPr id="32786" name="Picture 18" descr="1104201448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55976" y="959551"/>
            <a:ext cx="3768849" cy="2826637"/>
          </a:xfrm>
        </p:spPr>
      </p:pic>
      <p:pic>
        <p:nvPicPr>
          <p:cNvPr id="32787" name="Picture 19" descr="1104201448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51520" y="3938588"/>
            <a:ext cx="3682305" cy="2762230"/>
          </a:xfrm>
        </p:spPr>
      </p:pic>
      <p:pic>
        <p:nvPicPr>
          <p:cNvPr id="32788" name="Picture 20" descr="1104201448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232984" y="3938588"/>
            <a:ext cx="3891842" cy="291941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 bwMode="auto">
          <a:xfrm>
            <a:off x="467544" y="764704"/>
            <a:ext cx="7848872" cy="1224136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bg-BG" dirty="0" smtClean="0">
                <a:effectLst/>
                <a:latin typeface="Courier New" pitchFamily="49" charset="0"/>
                <a:cs typeface="Courier New" pitchFamily="49" charset="0"/>
              </a:rPr>
              <a:t>Първи опит</a:t>
            </a:r>
            <a:endParaRPr lang="en-US" dirty="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>
          <a:xfrm>
            <a:off x="683568" y="2924944"/>
            <a:ext cx="6862390" cy="1800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g-BG" sz="3100" dirty="0" smtClean="0">
                <a:latin typeface="Courier New" pitchFamily="49" charset="0"/>
              </a:rPr>
              <a:t>	</a:t>
            </a:r>
            <a:r>
              <a:rPr lang="bg-BG" sz="3100" dirty="0" smtClean="0">
                <a:latin typeface="Courier New" pitchFamily="49" charset="0"/>
              </a:rPr>
              <a:t>Наблюдава се </a:t>
            </a:r>
            <a:r>
              <a:rPr lang="bg-BG" sz="3100" dirty="0" smtClean="0">
                <a:latin typeface="Courier New" pitchFamily="49" charset="0"/>
              </a:rPr>
              <a:t>изменението на дължината на сянката върху листа, когато </a:t>
            </a:r>
            <a:r>
              <a:rPr lang="bg-BG" sz="3100" dirty="0" smtClean="0">
                <a:latin typeface="Courier New" pitchFamily="49" charset="0"/>
              </a:rPr>
              <a:t>предметът </a:t>
            </a:r>
            <a:r>
              <a:rPr lang="bg-BG" sz="3100" dirty="0" smtClean="0">
                <a:latin typeface="Courier New" pitchFamily="49" charset="0"/>
              </a:rPr>
              <a:t>се отдалечава от фенера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096" y="260648"/>
            <a:ext cx="2576264" cy="93072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dirty="0" smtClean="0"/>
              <a:t>Резултати от </a:t>
            </a:r>
            <a:r>
              <a:rPr lang="bg-BG" dirty="0" smtClean="0"/>
              <a:t>експеримента</a:t>
            </a:r>
            <a:endParaRPr lang="bg-BG" dirty="0"/>
          </a:p>
        </p:txBody>
      </p:sp>
      <p:sp>
        <p:nvSpPr>
          <p:cNvPr id="17469" name="Text Placeholder 3"/>
          <p:cNvSpPr>
            <a:spLocks noGrp="1"/>
          </p:cNvSpPr>
          <p:nvPr>
            <p:ph type="body" idx="2"/>
          </p:nvPr>
        </p:nvSpPr>
        <p:spPr>
          <a:xfrm>
            <a:off x="5436096" y="1484784"/>
            <a:ext cx="2736304" cy="1800199"/>
          </a:xfrm>
        </p:spPr>
        <p:txBody>
          <a:bodyPr>
            <a:normAutofit fontScale="85000" lnSpcReduction="20000"/>
          </a:bodyPr>
          <a:lstStyle/>
          <a:p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Предметът е с височина </a:t>
            </a:r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3,9 см.</a:t>
            </a:r>
          </a:p>
          <a:p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  </a:t>
            </a:r>
          </a:p>
          <a:p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Когато  </a:t>
            </a:r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се долепи до листа, дължината на </a:t>
            </a:r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сянката </a:t>
            </a:r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и </a:t>
            </a:r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предмета стават </a:t>
            </a:r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равни.</a:t>
            </a:r>
          </a:p>
          <a:p>
            <a:r>
              <a:rPr lang="bg-BG" sz="2000" dirty="0" smtClean="0">
                <a:latin typeface="Courier New" pitchFamily="49" charset="0"/>
                <a:cs typeface="Courier New" pitchFamily="49" charset="0"/>
              </a:rPr>
              <a:t>  </a:t>
            </a:r>
          </a:p>
        </p:txBody>
      </p:sp>
      <p:graphicFrame>
        <p:nvGraphicFramePr>
          <p:cNvPr id="17474" name="Group 66"/>
          <p:cNvGraphicFramePr>
            <a:graphicFrameLocks noGrp="1"/>
          </p:cNvGraphicFramePr>
          <p:nvPr>
            <p:ph sz="half" idx="1"/>
          </p:nvPr>
        </p:nvGraphicFramePr>
        <p:xfrm>
          <a:off x="323528" y="188640"/>
          <a:ext cx="5040312" cy="6069973"/>
        </p:xfrm>
        <a:graphic>
          <a:graphicData uri="http://schemas.openxmlformats.org/drawingml/2006/table">
            <a:tbl>
              <a:tblPr/>
              <a:tblGrid>
                <a:gridCol w="2519362"/>
                <a:gridCol w="2520950"/>
              </a:tblGrid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Разстояние между фенера и предмета</a:t>
                      </a:r>
                      <a:endParaRPr kumimoji="0" lang="bg-BG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Височина на </a:t>
                      </a: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сянката на </a:t>
                      </a: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предмета </a:t>
                      </a: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върху листа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  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17,5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27,5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6,8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6,4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32,5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37,5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5,2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4,7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42,5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4,3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47,5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4,1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3,9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356992"/>
            <a:ext cx="3024557" cy="286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 bwMode="auto">
          <a:xfrm>
            <a:off x="899592" y="1052736"/>
            <a:ext cx="6336704" cy="1096144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bg-BG" dirty="0" smtClean="0">
                <a:effectLst/>
                <a:latin typeface="Courier New" pitchFamily="49" charset="0"/>
                <a:cs typeface="Courier New" pitchFamily="49" charset="0"/>
              </a:rPr>
              <a:t>Втори опит</a:t>
            </a:r>
            <a:endParaRPr lang="en-US" dirty="0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7891" name="Rectangle 3"/>
          <p:cNvSpPr>
            <a:spLocks noGrp="1"/>
          </p:cNvSpPr>
          <p:nvPr>
            <p:ph idx="1"/>
          </p:nvPr>
        </p:nvSpPr>
        <p:spPr>
          <a:xfrm>
            <a:off x="899592" y="2564904"/>
            <a:ext cx="6769447" cy="2879699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z="2600" dirty="0" smtClean="0">
                <a:latin typeface="Courier New" pitchFamily="49" charset="0"/>
              </a:rPr>
              <a:t>				</a:t>
            </a:r>
          </a:p>
          <a:p>
            <a:pPr>
              <a:lnSpc>
                <a:spcPct val="90000"/>
              </a:lnSpc>
              <a:buNone/>
            </a:pPr>
            <a:r>
              <a:rPr lang="bg-BG" sz="2600" dirty="0" smtClean="0">
                <a:latin typeface="Courier New" pitchFamily="49" charset="0"/>
              </a:rPr>
              <a:t>	</a:t>
            </a:r>
            <a:r>
              <a:rPr lang="bg-BG" sz="2600" dirty="0" smtClean="0">
                <a:latin typeface="Courier New" pitchFamily="49" charset="0"/>
              </a:rPr>
              <a:t>Наблюдава се </a:t>
            </a:r>
            <a:r>
              <a:rPr lang="bg-BG" sz="2600" dirty="0" smtClean="0">
                <a:latin typeface="Courier New" pitchFamily="49" charset="0"/>
              </a:rPr>
              <a:t>изменението на </a:t>
            </a:r>
            <a:r>
              <a:rPr lang="bg-BG" sz="2600" dirty="0" smtClean="0">
                <a:latin typeface="Courier New" pitchFamily="49" charset="0"/>
              </a:rPr>
              <a:t>височината </a:t>
            </a:r>
            <a:r>
              <a:rPr lang="bg-BG" sz="2600" dirty="0" smtClean="0">
                <a:latin typeface="Courier New" pitchFamily="49" charset="0"/>
              </a:rPr>
              <a:t>на сянката на </a:t>
            </a:r>
            <a:r>
              <a:rPr lang="bg-BG" sz="2600" dirty="0" smtClean="0">
                <a:latin typeface="Courier New" pitchFamily="49" charset="0"/>
              </a:rPr>
              <a:t>предмета </a:t>
            </a:r>
            <a:r>
              <a:rPr lang="bg-BG" sz="2600" dirty="0" smtClean="0">
                <a:latin typeface="Courier New" pitchFamily="49" charset="0"/>
              </a:rPr>
              <a:t>върху листа, когато </a:t>
            </a:r>
            <a:r>
              <a:rPr lang="bg-BG" sz="2600" dirty="0" smtClean="0">
                <a:latin typeface="Courier New" pitchFamily="49" charset="0"/>
              </a:rPr>
              <a:t>листът </a:t>
            </a:r>
            <a:r>
              <a:rPr lang="bg-BG" sz="2600" dirty="0" smtClean="0">
                <a:latin typeface="Courier New" pitchFamily="49" charset="0"/>
              </a:rPr>
              <a:t>се отдалечава от фенера</a:t>
            </a:r>
            <a:endParaRPr lang="bg-BG" sz="2800" dirty="0" smtClean="0">
              <a:latin typeface="Courier New" pitchFamily="49" charset="0"/>
            </a:endParaRP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260648"/>
            <a:ext cx="2520280" cy="864096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dirty="0" smtClean="0"/>
              <a:t>Резултати от </a:t>
            </a:r>
            <a:r>
              <a:rPr lang="bg-BG" dirty="0" smtClean="0"/>
              <a:t>експеримента</a:t>
            </a:r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5724128" y="1340768"/>
            <a:ext cx="2304256" cy="259228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5000"/>
              </a:lnSpc>
            </a:pPr>
            <a:r>
              <a:rPr lang="bg-BG" sz="1800" dirty="0" smtClean="0"/>
              <a:t>  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Предметът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e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 неподвижен.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05000"/>
              </a:lnSpc>
            </a:pP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   В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началото дължината на сянката и на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предмета са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равни, защото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са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долепени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>
              <a:lnSpc>
                <a:spcPct val="105000"/>
              </a:lnSpc>
            </a:pP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 При отдалечаване на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листа от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фенера, сянката на предмета върху листа се </a:t>
            </a: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уголемява.</a:t>
            </a:r>
          </a:p>
          <a:p>
            <a:pPr>
              <a:lnSpc>
                <a:spcPct val="105000"/>
              </a:lnSpc>
            </a:pPr>
            <a:r>
              <a:rPr lang="bg-BG" sz="1800" dirty="0" smtClean="0">
                <a:latin typeface="Courier New" pitchFamily="49" charset="0"/>
                <a:cs typeface="Courier New" pitchFamily="49" charset="0"/>
              </a:rPr>
              <a:t>  </a:t>
            </a:r>
          </a:p>
        </p:txBody>
      </p:sp>
      <p:graphicFrame>
        <p:nvGraphicFramePr>
          <p:cNvPr id="20544" name="Group 64"/>
          <p:cNvGraphicFramePr>
            <a:graphicFrameLocks noGrp="1"/>
          </p:cNvGraphicFramePr>
          <p:nvPr>
            <p:ph sz="half" idx="1"/>
          </p:nvPr>
        </p:nvGraphicFramePr>
        <p:xfrm>
          <a:off x="684213" y="273050"/>
          <a:ext cx="5040312" cy="6010601"/>
        </p:xfrm>
        <a:graphic>
          <a:graphicData uri="http://schemas.openxmlformats.org/drawingml/2006/table">
            <a:tbl>
              <a:tblPr/>
              <a:tblGrid>
                <a:gridCol w="2519362"/>
                <a:gridCol w="2520950"/>
              </a:tblGrid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Разстояние от фенера до листа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Дължина на сянката на </a:t>
                      </a:r>
                      <a:r>
                        <a:rPr kumimoji="0" lang="bg-BG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предмета</a:t>
                      </a:r>
                      <a:endParaRPr kumimoji="0" lang="bg-BG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Y</a:t>
                      </a:r>
                      <a:endParaRPr kumimoji="0" lang="bg-BG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3,9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4,4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17,5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27,5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32,5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13,5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37,5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42,5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16,5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47,5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18,5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19,5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5724128" y="3717032"/>
          <a:ext cx="288032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416824" cy="924744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bg-BG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</a:rPr>
              <a:t>СледВА продължение -  или Въпросите </a:t>
            </a:r>
            <a:r>
              <a:rPr lang="bg-BG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</a:rPr>
              <a:t>пораждат знанието</a:t>
            </a:r>
          </a:p>
        </p:txBody>
      </p:sp>
      <p:sp>
        <p:nvSpPr>
          <p:cNvPr id="24578" name="Content Placeholder 3"/>
          <p:cNvSpPr>
            <a:spLocks noGrp="1"/>
          </p:cNvSpPr>
          <p:nvPr>
            <p:ph sz="half" idx="1"/>
          </p:nvPr>
        </p:nvSpPr>
        <p:spPr>
          <a:xfrm>
            <a:off x="395536" y="1268761"/>
            <a:ext cx="7776863" cy="4536504"/>
          </a:xfrm>
        </p:spPr>
        <p:txBody>
          <a:bodyPr>
            <a:normAutofit lnSpcReduction="10000"/>
          </a:bodyPr>
          <a:lstStyle/>
          <a:p>
            <a:r>
              <a:rPr lang="bg-BG" dirty="0" smtClean="0">
                <a:latin typeface="Courier New" pitchFamily="49" charset="0"/>
              </a:rPr>
              <a:t>Обсъждат се експериментите – условия за достоверност на </a:t>
            </a:r>
            <a:r>
              <a:rPr lang="bg-BG" dirty="0" smtClean="0">
                <a:latin typeface="Courier New" pitchFamily="49" charset="0"/>
              </a:rPr>
              <a:t>данните; </a:t>
            </a:r>
            <a:endParaRPr lang="bg-BG" dirty="0" smtClean="0">
              <a:latin typeface="Courier New" pitchFamily="49" charset="0"/>
            </a:endParaRPr>
          </a:p>
          <a:p>
            <a:r>
              <a:rPr lang="bg-BG" dirty="0" smtClean="0">
                <a:latin typeface="Courier New" pitchFamily="49" charset="0"/>
              </a:rPr>
              <a:t>Следват </a:t>
            </a:r>
            <a:r>
              <a:rPr lang="bg-BG" dirty="0" smtClean="0">
                <a:latin typeface="Courier New" pitchFamily="49" charset="0"/>
              </a:rPr>
              <a:t>хипотези; </a:t>
            </a:r>
            <a:endParaRPr lang="bg-BG" dirty="0" smtClean="0">
              <a:latin typeface="Courier New" pitchFamily="49" charset="0"/>
            </a:endParaRPr>
          </a:p>
          <a:p>
            <a:r>
              <a:rPr lang="bg-BG" dirty="0" smtClean="0">
                <a:latin typeface="Courier New" pitchFamily="49" charset="0"/>
              </a:rPr>
              <a:t>Търси се математически апарат за проверката </a:t>
            </a:r>
            <a:r>
              <a:rPr lang="bg-BG" dirty="0" smtClean="0">
                <a:latin typeface="Courier New" pitchFamily="49" charset="0"/>
              </a:rPr>
              <a:t>им;</a:t>
            </a:r>
            <a:endParaRPr lang="bg-BG" dirty="0" smtClean="0">
              <a:latin typeface="Courier New" pitchFamily="49" charset="0"/>
            </a:endParaRPr>
          </a:p>
          <a:p>
            <a:r>
              <a:rPr lang="bg-BG" dirty="0" smtClean="0">
                <a:latin typeface="Courier New" pitchFamily="49" charset="0"/>
              </a:rPr>
              <a:t>Пораждат се идеи за нови </a:t>
            </a:r>
            <a:r>
              <a:rPr lang="bg-BG" dirty="0" smtClean="0">
                <a:latin typeface="Courier New" pitchFamily="49" charset="0"/>
              </a:rPr>
              <a:t>проверки;</a:t>
            </a:r>
            <a:endParaRPr lang="bg-BG" dirty="0" smtClean="0">
              <a:latin typeface="Courier New" pitchFamily="49" charset="0"/>
            </a:endParaRPr>
          </a:p>
          <a:p>
            <a:r>
              <a:rPr lang="bg-BG" dirty="0" smtClean="0">
                <a:latin typeface="Courier New" pitchFamily="49" charset="0"/>
              </a:rPr>
              <a:t>Поставят се нови проблеми </a:t>
            </a:r>
            <a:r>
              <a:rPr lang="bg-BG" dirty="0" smtClean="0">
                <a:latin typeface="Courier New" pitchFamily="49" charset="0"/>
              </a:rPr>
              <a:t>за проучване- </a:t>
            </a:r>
            <a:r>
              <a:rPr lang="bg-BG" dirty="0" smtClean="0">
                <a:latin typeface="Courier New" pitchFamily="49" charset="0"/>
              </a:rPr>
              <a:t>осветяване с проектори на </a:t>
            </a:r>
            <a:r>
              <a:rPr lang="bg-BG" dirty="0" smtClean="0">
                <a:latin typeface="Courier New" pitchFamily="49" charset="0"/>
              </a:rPr>
              <a:t>дъска,сцена </a:t>
            </a:r>
            <a:r>
              <a:rPr lang="bg-BG" dirty="0" smtClean="0">
                <a:latin typeface="Courier New" pitchFamily="49" charset="0"/>
              </a:rPr>
              <a:t>и т.н</a:t>
            </a:r>
            <a:r>
              <a:rPr lang="bg-BG" dirty="0" smtClean="0">
                <a:latin typeface="Courier New" pitchFamily="49" charset="0"/>
              </a:rPr>
              <a:t>.</a:t>
            </a:r>
            <a:endParaRPr lang="en-US" dirty="0" smtClean="0">
              <a:latin typeface="Courier New" pitchFamily="49" charset="0"/>
            </a:endParaRPr>
          </a:p>
          <a:p>
            <a:endParaRPr lang="bg-BG" dirty="0" smtClean="0"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7643192" cy="1123528"/>
          </a:xfrm>
        </p:spPr>
        <p:txBody>
          <a:bodyPr/>
          <a:lstStyle/>
          <a:p>
            <a:r>
              <a:rPr lang="bg-BG" sz="4000" dirty="0" smtClean="0">
                <a:latin typeface="Courier New" pitchFamily="49" charset="0"/>
                <a:cs typeface="Courier New" pitchFamily="49" charset="0"/>
              </a:rPr>
              <a:t>Какво остава за учителя?</a:t>
            </a:r>
            <a:endParaRPr lang="bg-BG" sz="4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>
          <a:xfrm>
            <a:off x="971600" y="2204864"/>
            <a:ext cx="6480720" cy="3312368"/>
          </a:xfrm>
        </p:spPr>
        <p:txBody>
          <a:bodyPr>
            <a:normAutofit fontScale="92500" lnSpcReduction="20000"/>
          </a:bodyPr>
          <a:lstStyle/>
          <a:p>
            <a:r>
              <a:rPr lang="bg-BG" dirty="0" smtClean="0">
                <a:latin typeface="Courier New" pitchFamily="49" charset="0"/>
              </a:rPr>
              <a:t>Стил на работа - умения </a:t>
            </a:r>
            <a:r>
              <a:rPr lang="bg-BG" dirty="0" smtClean="0">
                <a:latin typeface="Courier New" pitchFamily="49" charset="0"/>
              </a:rPr>
              <a:t>да </a:t>
            </a:r>
            <a:r>
              <a:rPr lang="bg-BG" dirty="0" smtClean="0">
                <a:latin typeface="Courier New" pitchFamily="49" charset="0"/>
              </a:rPr>
              <a:t>организира часа в изследователски дух; </a:t>
            </a:r>
          </a:p>
          <a:p>
            <a:pPr lvl="1"/>
            <a:r>
              <a:rPr lang="bg-BG" dirty="0" smtClean="0">
                <a:latin typeface="Courier New" pitchFamily="49" charset="0"/>
              </a:rPr>
              <a:t>Усет за откриване на </a:t>
            </a:r>
            <a:r>
              <a:rPr lang="bg-BG" dirty="0" smtClean="0">
                <a:latin typeface="Courier New" pitchFamily="49" charset="0"/>
              </a:rPr>
              <a:t>проблеми;</a:t>
            </a:r>
            <a:endParaRPr lang="bg-BG" dirty="0" smtClean="0">
              <a:latin typeface="Courier New" pitchFamily="49" charset="0"/>
            </a:endParaRPr>
          </a:p>
          <a:p>
            <a:pPr lvl="1"/>
            <a:r>
              <a:rPr lang="bg-BG" dirty="0" smtClean="0">
                <a:latin typeface="Courier New" pitchFamily="49" charset="0"/>
              </a:rPr>
              <a:t>Усет за адаптиране на </a:t>
            </a:r>
            <a:r>
              <a:rPr lang="bg-BG" dirty="0" smtClean="0">
                <a:latin typeface="Courier New" pitchFamily="49" charset="0"/>
              </a:rPr>
              <a:t>проблеми; </a:t>
            </a:r>
            <a:endParaRPr lang="bg-BG" dirty="0" smtClean="0">
              <a:latin typeface="Courier New" pitchFamily="49" charset="0"/>
            </a:endParaRPr>
          </a:p>
          <a:p>
            <a:pPr lvl="1"/>
            <a:r>
              <a:rPr lang="bg-BG" dirty="0" smtClean="0">
                <a:latin typeface="Courier New" pitchFamily="49" charset="0"/>
              </a:rPr>
              <a:t>Знания </a:t>
            </a:r>
            <a:r>
              <a:rPr lang="bg-BG" dirty="0" smtClean="0">
                <a:latin typeface="Courier New" pitchFamily="49" charset="0"/>
              </a:rPr>
              <a:t>от практиката;</a:t>
            </a:r>
            <a:endParaRPr lang="bg-BG" dirty="0" smtClean="0">
              <a:latin typeface="Courier New" pitchFamily="49" charset="0"/>
            </a:endParaRPr>
          </a:p>
          <a:p>
            <a:r>
              <a:rPr lang="bg-BG" dirty="0" smtClean="0">
                <a:latin typeface="Courier New" pitchFamily="49" charset="0"/>
              </a:rPr>
              <a:t>Търпение за </a:t>
            </a:r>
            <a:r>
              <a:rPr lang="bg-BG" dirty="0" smtClean="0">
                <a:latin typeface="Courier New" pitchFamily="49" charset="0"/>
              </a:rPr>
              <a:t>знание;</a:t>
            </a:r>
            <a:endParaRPr lang="bg-BG" dirty="0" smtClean="0">
              <a:latin typeface="Courier New" pitchFamily="49" charset="0"/>
            </a:endParaRPr>
          </a:p>
          <a:p>
            <a:r>
              <a:rPr lang="bg-BG" dirty="0" smtClean="0">
                <a:latin typeface="Courier New" pitchFamily="49" charset="0"/>
              </a:rPr>
              <a:t>Оценяване </a:t>
            </a:r>
            <a:r>
              <a:rPr lang="bg-BG" dirty="0" smtClean="0">
                <a:latin typeface="Courier New" pitchFamily="49" charset="0"/>
              </a:rPr>
              <a:t>на </a:t>
            </a:r>
            <a:r>
              <a:rPr lang="bg-BG" dirty="0" smtClean="0">
                <a:latin typeface="Courier New" pitchFamily="49" charset="0"/>
              </a:rPr>
              <a:t>резултатите;</a:t>
            </a:r>
          </a:p>
          <a:p>
            <a:r>
              <a:rPr lang="bg-BG" dirty="0" smtClean="0">
                <a:latin typeface="Courier New" pitchFamily="49" charset="0"/>
              </a:rPr>
              <a:t>И не само...!</a:t>
            </a:r>
            <a:endParaRPr lang="bg-BG" dirty="0" smtClean="0"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571184" cy="936104"/>
          </a:xfrm>
        </p:spPr>
        <p:txBody>
          <a:bodyPr/>
          <a:lstStyle/>
          <a:p>
            <a:pPr algn="ctr"/>
            <a:r>
              <a:rPr lang="bg-BG" sz="4000" dirty="0" smtClean="0">
                <a:latin typeface="Courier New" pitchFamily="49" charset="0"/>
                <a:cs typeface="Courier New" pitchFamily="49" charset="0"/>
              </a:rPr>
              <a:t>Приказка за него...</a:t>
            </a:r>
            <a:endParaRPr lang="bg-BG" sz="4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bg-BG" dirty="0" smtClean="0"/>
              <a:t>		</a:t>
            </a:r>
            <a:r>
              <a:rPr lang="bg-BG" dirty="0" smtClean="0">
                <a:latin typeface="Courier New" pitchFamily="49" charset="0"/>
                <a:cs typeface="Courier New" pitchFamily="49" charset="0"/>
              </a:rPr>
              <a:t>Веднъж учителят показал на учениците си чист лист хартия, в центъра на който имало една черна точка.</a:t>
            </a:r>
          </a:p>
          <a:p>
            <a:pPr>
              <a:buNone/>
            </a:pPr>
            <a:r>
              <a:rPr lang="bg-BG" dirty="0" smtClean="0">
                <a:latin typeface="Courier New" pitchFamily="49" charset="0"/>
                <a:cs typeface="Courier New" pitchFamily="49" charset="0"/>
              </a:rPr>
              <a:t>		 Попитал ги: - Какво виждате?</a:t>
            </a:r>
          </a:p>
          <a:p>
            <a:pPr lvl="1"/>
            <a:r>
              <a:rPr lang="bg-BG" b="1" dirty="0" smtClean="0">
                <a:latin typeface="Courier New" pitchFamily="49" charset="0"/>
                <a:cs typeface="Courier New" pitchFamily="49" charset="0"/>
              </a:rPr>
              <a:t>Първият казал: точка </a:t>
            </a:r>
          </a:p>
          <a:p>
            <a:pPr lvl="1"/>
            <a:r>
              <a:rPr lang="bg-BG" b="1" dirty="0" smtClean="0">
                <a:latin typeface="Courier New" pitchFamily="49" charset="0"/>
                <a:cs typeface="Courier New" pitchFamily="49" charset="0"/>
              </a:rPr>
              <a:t>Вторият казал: черна точка</a:t>
            </a:r>
          </a:p>
          <a:p>
            <a:pPr lvl="1"/>
            <a:r>
              <a:rPr lang="bg-BG" b="1" dirty="0" smtClean="0">
                <a:latin typeface="Courier New" pitchFamily="49" charset="0"/>
                <a:cs typeface="Courier New" pitchFamily="49" charset="0"/>
              </a:rPr>
              <a:t>Третият казал: дебела черна точка</a:t>
            </a:r>
          </a:p>
          <a:p>
            <a:pPr>
              <a:buNone/>
            </a:pPr>
            <a:r>
              <a:rPr lang="bg-BG" dirty="0" smtClean="0">
                <a:latin typeface="Courier New" pitchFamily="49" charset="0"/>
                <a:cs typeface="Courier New" pitchFamily="49" charset="0"/>
              </a:rPr>
              <a:t>		Тогава учителят отбелязал: </a:t>
            </a:r>
          </a:p>
          <a:p>
            <a:pPr>
              <a:buNone/>
            </a:pPr>
            <a:r>
              <a:rPr lang="bg-BG" dirty="0" smtClean="0">
                <a:latin typeface="Courier New" pitchFamily="49" charset="0"/>
                <a:cs typeface="Courier New" pitchFamily="49" charset="0"/>
              </a:rPr>
              <a:t>	 -Всеки от вас видя само точката и никой не обърна внимание на чистия бял лист, на който е тя!</a:t>
            </a:r>
            <a:endParaRPr lang="bg-BG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556500" cy="1856904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bg-BG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</a:rPr>
              <a:t>За оформяне на </a:t>
            </a:r>
            <a:r>
              <a:rPr lang="bg-BG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</a:rPr>
              <a:t>презентацията съдействаха </a:t>
            </a:r>
            <a:r>
              <a:rPr lang="bg-BG" sz="4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</a:rPr>
              <a:t>учениците</a:t>
            </a:r>
            <a:endParaRPr lang="bg-BG" sz="4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3429000"/>
            <a:ext cx="7920880" cy="1008460"/>
          </a:xfrm>
        </p:spPr>
        <p:txBody>
          <a:bodyPr>
            <a:normAutofit fontScale="85000" lnSpcReduction="20000"/>
          </a:bodyPr>
          <a:lstStyle/>
          <a:p>
            <a:r>
              <a:rPr lang="bg-BG" sz="2500" dirty="0" smtClean="0">
                <a:solidFill>
                  <a:srgbClr val="898989"/>
                </a:solidFill>
              </a:rPr>
              <a:t>Велина Димитрова,  Георги Атанасов, Теодора Нейкова, Джем Мехмедов и Гергана Рачева – десетокласници от </a:t>
            </a:r>
          </a:p>
          <a:p>
            <a:r>
              <a:rPr lang="bg-BG" sz="2500" dirty="0" smtClean="0">
                <a:solidFill>
                  <a:srgbClr val="898989"/>
                </a:solidFill>
              </a:rPr>
              <a:t> “МГ Баба Тонка”, Русе</a:t>
            </a:r>
          </a:p>
          <a:p>
            <a:endParaRPr lang="bg-BG" sz="2500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Благодаря </a:t>
            </a:r>
            <a:br>
              <a:rPr lang="bg-BG" dirty="0" smtClean="0"/>
            </a:br>
            <a:r>
              <a:rPr lang="bg-BG" dirty="0" smtClean="0"/>
              <a:t>за вниманието!</a:t>
            </a:r>
            <a:endParaRPr lang="bg-B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1920</TotalTime>
  <Words>509</Words>
  <Application>Microsoft Office PowerPoint</Application>
  <PresentationFormat>On-screen Show (4:3)</PresentationFormat>
  <Paragraphs>164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Opulent</vt:lpstr>
      <vt:lpstr>“Уж е ново, пък е старо”  Що е то?</vt:lpstr>
      <vt:lpstr>Парадигми за училище</vt:lpstr>
      <vt:lpstr>Модели за обучение</vt:lpstr>
      <vt:lpstr>Класически модел</vt:lpstr>
      <vt:lpstr>Иновативен модел</vt:lpstr>
      <vt:lpstr>Експеримент-теория-експеримент-теория-... и т.н.</vt:lpstr>
      <vt:lpstr>Експерименти за пропорции</vt:lpstr>
      <vt:lpstr>Нужни материали</vt:lpstr>
      <vt:lpstr>Условия на експериментите</vt:lpstr>
      <vt:lpstr>Разказват ученици...</vt:lpstr>
      <vt:lpstr>Slide 11</vt:lpstr>
      <vt:lpstr>Първи опит</vt:lpstr>
      <vt:lpstr>Резултати от експеримента</vt:lpstr>
      <vt:lpstr>Втори опит</vt:lpstr>
      <vt:lpstr>Резултати от експеримента</vt:lpstr>
      <vt:lpstr>СледВА продължение -  или Въпросите пораждат знанието</vt:lpstr>
      <vt:lpstr>Какво остава за учителя?</vt:lpstr>
      <vt:lpstr>Приказка за него...</vt:lpstr>
      <vt:lpstr>За оформяне на презентацията съдействаха учениците</vt:lpstr>
      <vt:lpstr>Благодаря  за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Експеримент</dc:title>
  <dc:creator>User</dc:creator>
  <cp:lastModifiedBy>Teacher_math_15</cp:lastModifiedBy>
  <cp:revision>71</cp:revision>
  <dcterms:created xsi:type="dcterms:W3CDTF">2015-02-08T10:53:55Z</dcterms:created>
  <dcterms:modified xsi:type="dcterms:W3CDTF">2015-02-14T07:54:11Z</dcterms:modified>
</cp:coreProperties>
</file>