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69" r:id="rId16"/>
    <p:sldId id="271" r:id="rId17"/>
    <p:sldId id="272" r:id="rId18"/>
    <p:sldId id="273" r:id="rId19"/>
    <p:sldId id="274" r:id="rId20"/>
    <p:sldId id="276" r:id="rId21"/>
    <p:sldId id="277" r:id="rId22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CEB2B-9719-4D59-AA9D-FE35F2BAACA4}" type="datetimeFigureOut">
              <a:rPr lang="bg-BG" smtClean="0"/>
              <a:t>18.2.2015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4767D-0482-47AC-9A80-4F9FC7120296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7508661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CEB2B-9719-4D59-AA9D-FE35F2BAACA4}" type="datetimeFigureOut">
              <a:rPr lang="bg-BG" smtClean="0"/>
              <a:t>18.2.2015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4767D-0482-47AC-9A80-4F9FC7120296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2100970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CEB2B-9719-4D59-AA9D-FE35F2BAACA4}" type="datetimeFigureOut">
              <a:rPr lang="bg-BG" smtClean="0"/>
              <a:t>18.2.2015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4767D-0482-47AC-9A80-4F9FC7120296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1344377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CEB2B-9719-4D59-AA9D-FE35F2BAACA4}" type="datetimeFigureOut">
              <a:rPr lang="bg-BG" smtClean="0"/>
              <a:t>18.2.2015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4767D-0482-47AC-9A80-4F9FC7120296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4575876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CEB2B-9719-4D59-AA9D-FE35F2BAACA4}" type="datetimeFigureOut">
              <a:rPr lang="bg-BG" smtClean="0"/>
              <a:t>18.2.2015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4767D-0482-47AC-9A80-4F9FC7120296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6159291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CEB2B-9719-4D59-AA9D-FE35F2BAACA4}" type="datetimeFigureOut">
              <a:rPr lang="bg-BG" smtClean="0"/>
              <a:t>18.2.2015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4767D-0482-47AC-9A80-4F9FC7120296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6796442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CEB2B-9719-4D59-AA9D-FE35F2BAACA4}" type="datetimeFigureOut">
              <a:rPr lang="bg-BG" smtClean="0"/>
              <a:t>18.2.2015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4767D-0482-47AC-9A80-4F9FC7120296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8755919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CEB2B-9719-4D59-AA9D-FE35F2BAACA4}" type="datetimeFigureOut">
              <a:rPr lang="bg-BG" smtClean="0"/>
              <a:t>18.2.2015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4767D-0482-47AC-9A80-4F9FC7120296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1792714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CEB2B-9719-4D59-AA9D-FE35F2BAACA4}" type="datetimeFigureOut">
              <a:rPr lang="bg-BG" smtClean="0"/>
              <a:t>18.2.2015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4767D-0482-47AC-9A80-4F9FC7120296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5778569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CEB2B-9719-4D59-AA9D-FE35F2BAACA4}" type="datetimeFigureOut">
              <a:rPr lang="bg-BG" smtClean="0"/>
              <a:t>18.2.2015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4767D-0482-47AC-9A80-4F9FC7120296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5656615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CEB2B-9719-4D59-AA9D-FE35F2BAACA4}" type="datetimeFigureOut">
              <a:rPr lang="bg-BG" smtClean="0"/>
              <a:t>18.2.2015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4767D-0482-47AC-9A80-4F9FC7120296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9778230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7CEB2B-9719-4D59-AA9D-FE35F2BAACA4}" type="datetimeFigureOut">
              <a:rPr lang="bg-BG" smtClean="0"/>
              <a:t>18.2.2015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C4767D-0482-47AC-9A80-4F9FC7120296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5638001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12776"/>
            <a:ext cx="7772400" cy="2664296"/>
          </a:xfrm>
        </p:spPr>
        <p:txBody>
          <a:bodyPr>
            <a:normAutofit fontScale="90000"/>
          </a:bodyPr>
          <a:lstStyle/>
          <a:p>
            <a:r>
              <a:rPr lang="bg-BG" b="1" dirty="0" smtClean="0"/>
              <a:t>Използване на графиките на логаритмичната и показателната функция за решаване на задачи</a:t>
            </a:r>
            <a:r>
              <a:rPr lang="bg-BG" dirty="0" smtClean="0"/>
              <a:t/>
            </a:r>
            <a:br>
              <a:rPr lang="bg-BG" dirty="0" smtClean="0"/>
            </a:br>
            <a:r>
              <a:rPr lang="bg-BG" dirty="0" smtClean="0"/>
              <a:t>(и как да се забавляваме с тях)</a:t>
            </a:r>
            <a:endParaRPr lang="bg-B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653136"/>
            <a:ext cx="6400800" cy="985664"/>
          </a:xfrm>
        </p:spPr>
        <p:txBody>
          <a:bodyPr/>
          <a:lstStyle/>
          <a:p>
            <a:r>
              <a:rPr lang="bg-BG" dirty="0" smtClean="0">
                <a:solidFill>
                  <a:schemeClr val="tx1"/>
                </a:solidFill>
              </a:rPr>
              <a:t>Даниела Петрова</a:t>
            </a:r>
            <a:endParaRPr lang="bg-BG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8348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bg-BG" dirty="0"/>
              <a:t>Установих, че учениците срещат затруднения със задачите, в които е необходимо да се използват графиките на логаритмичната и показателната функция. </a:t>
            </a:r>
            <a:endParaRPr lang="bg-BG" dirty="0" smtClean="0"/>
          </a:p>
          <a:p>
            <a:pPr marL="0" indent="0" algn="ctr">
              <a:buNone/>
            </a:pPr>
            <a:endParaRPr lang="bg-BG" dirty="0"/>
          </a:p>
          <a:p>
            <a:pPr marL="0" indent="0">
              <a:buNone/>
            </a:pPr>
            <a:r>
              <a:rPr lang="bg-BG" sz="3600" b="1" dirty="0"/>
              <a:t>Тогава реших да намаля </a:t>
            </a:r>
            <a:r>
              <a:rPr lang="bg-BG" sz="3600" b="1" dirty="0" smtClean="0"/>
              <a:t>темпото…</a:t>
            </a:r>
            <a:endParaRPr lang="bg-BG" sz="3600" dirty="0"/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324985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… и да се позабавлявам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18457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bg-BG" dirty="0"/>
              <a:t>Потърсих връзка между графиката на функцията  </a:t>
            </a:r>
            <a:r>
              <a:rPr lang="bg-BG" dirty="0" smtClean="0"/>
              <a:t>               и </a:t>
            </a:r>
            <a:r>
              <a:rPr lang="bg-BG" dirty="0"/>
              <a:t>тоновете. За целта използвах следното съответствие:</a:t>
            </a:r>
          </a:p>
          <a:p>
            <a:pPr marL="0" indent="0">
              <a:buNone/>
            </a:pPr>
            <a:endParaRPr lang="bg-BG" dirty="0" smtClean="0"/>
          </a:p>
          <a:p>
            <a:pPr marL="0" indent="0">
              <a:buNone/>
            </a:pPr>
            <a:endParaRPr lang="bg-BG" dirty="0"/>
          </a:p>
          <a:p>
            <a:pPr marL="0" indent="0">
              <a:buNone/>
            </a:pPr>
            <a:endParaRPr lang="bg-BG" dirty="0" smtClean="0"/>
          </a:p>
          <a:p>
            <a:pPr marL="0" indent="0">
              <a:buNone/>
            </a:pPr>
            <a:endParaRPr lang="bg-BG" dirty="0"/>
          </a:p>
          <a:p>
            <a:pPr marL="0" indent="0">
              <a:spcBef>
                <a:spcPts val="600"/>
              </a:spcBef>
              <a:buNone/>
            </a:pPr>
            <a:r>
              <a:rPr lang="bg-BG" dirty="0"/>
              <a:t>Но мелодията не ми допадна. А исках да покажа някаква атракция, свързана с графиката на показателната функция. </a:t>
            </a:r>
          </a:p>
          <a:p>
            <a:pPr marL="0" indent="0">
              <a:buNone/>
            </a:pPr>
            <a:endParaRPr lang="bg-BG" dirty="0"/>
          </a:p>
        </p:txBody>
      </p:sp>
      <p:pic>
        <p:nvPicPr>
          <p:cNvPr id="2072" name="Picture 2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1628800"/>
            <a:ext cx="1466345" cy="504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73" name="Picture 2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564904"/>
            <a:ext cx="78486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772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/>
          <a:lstStyle/>
          <a:p>
            <a:pPr marL="0" indent="0" algn="just">
              <a:buNone/>
            </a:pPr>
            <a:r>
              <a:rPr lang="bg-BG" sz="2800" dirty="0"/>
              <a:t>Тогава ми хрумна, че мога да използвам дължината на вълната на цветовете. И там имах проблеми, но накрая постигнах следното съответствие</a:t>
            </a:r>
            <a:r>
              <a:rPr lang="bg-BG" dirty="0" smtClean="0"/>
              <a:t>:</a:t>
            </a:r>
          </a:p>
          <a:p>
            <a:pPr marL="0" indent="0" algn="just">
              <a:buNone/>
            </a:pPr>
            <a:endParaRPr lang="bg-BG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3980" y="2420888"/>
            <a:ext cx="4756332" cy="3917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83673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/>
              <a:t>В</a:t>
            </a:r>
            <a:r>
              <a:rPr lang="bg-BG" dirty="0" smtClean="0"/>
              <a:t>ече можех да дам задачи и на учениците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bg-BG" dirty="0" smtClean="0"/>
              <a:t>В една от задачите графиката, върху която разсъждавахме, бе:</a:t>
            </a:r>
          </a:p>
          <a:p>
            <a:pPr marL="0" indent="0">
              <a:buNone/>
            </a:pPr>
            <a:endParaRPr lang="bg-BG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655888"/>
            <a:ext cx="7848872" cy="3874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9310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 smtClean="0"/>
              <a:t>Тази задача получи и аналитично решение</a:t>
            </a:r>
            <a:endParaRPr lang="bg-BG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844824"/>
            <a:ext cx="7711277" cy="3312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2719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 smtClean="0"/>
              <a:t>В друга задача скиор и сноубордист  се сблъскаха</a:t>
            </a:r>
            <a:endParaRPr lang="bg-BG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700808"/>
            <a:ext cx="6984776" cy="3316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1128"/>
          </a:xfrm>
        </p:spPr>
        <p:txBody>
          <a:bodyPr/>
          <a:lstStyle/>
          <a:p>
            <a:endParaRPr lang="bg-BG" dirty="0" smtClean="0"/>
          </a:p>
          <a:p>
            <a:endParaRPr lang="bg-BG" dirty="0"/>
          </a:p>
          <a:p>
            <a:endParaRPr lang="bg-BG" dirty="0" smtClean="0"/>
          </a:p>
          <a:p>
            <a:endParaRPr lang="bg-BG" dirty="0"/>
          </a:p>
          <a:p>
            <a:endParaRPr lang="bg-BG" dirty="0" smtClean="0"/>
          </a:p>
          <a:p>
            <a:endParaRPr lang="bg-BG" dirty="0"/>
          </a:p>
          <a:p>
            <a:pPr marL="0" indent="0">
              <a:buNone/>
            </a:pPr>
            <a:r>
              <a:rPr lang="bg-BG" dirty="0" smtClean="0"/>
              <a:t>… и никога вече нямаше да могат да се сблъскат.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109836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612068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bg-BG" sz="2800" dirty="0" smtClean="0"/>
              <a:t>Следната задача беше изтеглена и в трите класа.</a:t>
            </a:r>
          </a:p>
          <a:p>
            <a:pPr marL="0" indent="0">
              <a:spcBef>
                <a:spcPts val="0"/>
              </a:spcBef>
              <a:buNone/>
            </a:pPr>
            <a:r>
              <a:rPr lang="bg-BG" dirty="0" smtClean="0"/>
              <a:t>Колко </a:t>
            </a:r>
            <a:r>
              <a:rPr lang="bg-BG" dirty="0"/>
              <a:t>корена има уравнението </a:t>
            </a:r>
            <a:r>
              <a:rPr lang="bg-BG" dirty="0" smtClean="0"/>
              <a:t>                .</a:t>
            </a:r>
          </a:p>
          <a:p>
            <a:pPr marL="0" indent="0">
              <a:buNone/>
            </a:pPr>
            <a:r>
              <a:rPr lang="bg-BG" sz="2800" dirty="0" smtClean="0"/>
              <a:t>Беше ми много интересно да видя приликите и разликите в разсъжденията и представянията </a:t>
            </a:r>
            <a:r>
              <a:rPr lang="bg-BG" dirty="0" smtClean="0"/>
              <a:t>на </a:t>
            </a:r>
            <a:r>
              <a:rPr lang="bg-BG" sz="2800" dirty="0" smtClean="0"/>
              <a:t>решението й.</a:t>
            </a:r>
          </a:p>
          <a:p>
            <a:pPr marL="0" indent="0">
              <a:buNone/>
            </a:pPr>
            <a:endParaRPr lang="bg-BG" sz="2400" dirty="0"/>
          </a:p>
          <a:p>
            <a:pPr marL="0" indent="0">
              <a:buNone/>
            </a:pPr>
            <a:endParaRPr lang="bg-BG" sz="2400" dirty="0" smtClean="0"/>
          </a:p>
          <a:p>
            <a:pPr marL="0" indent="0">
              <a:buNone/>
            </a:pPr>
            <a:endParaRPr lang="bg-BG" sz="2400" dirty="0"/>
          </a:p>
          <a:p>
            <a:pPr marL="0" indent="0">
              <a:buNone/>
            </a:pPr>
            <a:endParaRPr lang="bg-BG" sz="2400" dirty="0" smtClean="0"/>
          </a:p>
          <a:p>
            <a:pPr marL="0" indent="0">
              <a:buNone/>
            </a:pPr>
            <a:endParaRPr lang="bg-BG" sz="2400" dirty="0"/>
          </a:p>
          <a:p>
            <a:pPr marL="0" indent="0">
              <a:buNone/>
            </a:pPr>
            <a:r>
              <a:rPr lang="bg-BG" sz="2400" dirty="0" smtClean="0"/>
              <a:t>Едни чертаеха,</a:t>
            </a:r>
          </a:p>
          <a:p>
            <a:pPr marL="0" indent="0">
              <a:buNone/>
            </a:pPr>
            <a:r>
              <a:rPr lang="bg-BG" sz="2400" dirty="0" smtClean="0"/>
              <a:t>други </a:t>
            </a:r>
          </a:p>
          <a:p>
            <a:pPr marL="0" indent="0">
              <a:buNone/>
            </a:pPr>
            <a:r>
              <a:rPr lang="bg-BG" sz="2400" dirty="0" smtClean="0"/>
              <a:t>разсъждаваха </a:t>
            </a:r>
            <a:endParaRPr lang="bg-BG" sz="24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579" y="836712"/>
            <a:ext cx="1574465" cy="488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1176" y="2708920"/>
            <a:ext cx="5759450" cy="372554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19870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315" y="260648"/>
            <a:ext cx="4207218" cy="295232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3332406"/>
            <a:ext cx="6787626" cy="324036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4788024" y="404664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Графиката е готова!</a:t>
            </a:r>
            <a:endParaRPr lang="bg-BG" dirty="0"/>
          </a:p>
        </p:txBody>
      </p:sp>
      <p:sp>
        <p:nvSpPr>
          <p:cNvPr id="7" name="TextBox 6"/>
          <p:cNvSpPr txBox="1"/>
          <p:nvPr/>
        </p:nvSpPr>
        <p:spPr>
          <a:xfrm>
            <a:off x="5148064" y="2409076"/>
            <a:ext cx="34817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g-BG" dirty="0"/>
              <a:t>Говорихме за допирателни и ъглов коефициент – учи се подробно в 12-ти клас.</a:t>
            </a:r>
          </a:p>
        </p:txBody>
      </p:sp>
    </p:spTree>
    <p:extLst>
      <p:ext uri="{BB962C8B-B14F-4D97-AF65-F5344CB8AC3E}">
        <p14:creationId xmlns:p14="http://schemas.microsoft.com/office/powerpoint/2010/main" val="3906084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2600" dirty="0" smtClean="0"/>
              <a:t>Във втория клас за построяване на графиките на функциите бяха използвани панделки, чин и линии.</a:t>
            </a:r>
            <a:endParaRPr lang="bg-BG" sz="2600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126" y="1600200"/>
            <a:ext cx="7277748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1534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509120"/>
            <a:ext cx="8229600" cy="2160240"/>
          </a:xfrm>
        </p:spPr>
        <p:txBody>
          <a:bodyPr>
            <a:normAutofit fontScale="90000"/>
          </a:bodyPr>
          <a:lstStyle/>
          <a:p>
            <a:r>
              <a:rPr lang="bg-BG" sz="2400" dirty="0" smtClean="0"/>
              <a:t>Никога преди не сме решавали такива задачи.</a:t>
            </a:r>
            <a:br>
              <a:rPr lang="bg-BG" sz="2400" dirty="0" smtClean="0"/>
            </a:br>
            <a:r>
              <a:rPr lang="bg-BG" sz="2400" dirty="0"/>
              <a:t>Този ученик погледна условието на задачата, дойде при мен замислен и ми каза „Задачата има решение, което е между 2 и 3.“ След още едно кратко замисляне каза, че </a:t>
            </a:r>
            <a:r>
              <a:rPr lang="bg-BG" sz="2400" dirty="0" smtClean="0"/>
              <a:t>има още едно решение </a:t>
            </a:r>
            <a:r>
              <a:rPr lang="bg-BG" sz="2400" dirty="0"/>
              <a:t>между -2 и -3. </a:t>
            </a:r>
            <a:r>
              <a:rPr lang="bg-BG" sz="2400" dirty="0" smtClean="0"/>
              <a:t/>
            </a:r>
            <a:br>
              <a:rPr lang="bg-BG" sz="2400" dirty="0" smtClean="0"/>
            </a:br>
            <a:r>
              <a:rPr lang="bg-BG" sz="2400" dirty="0" smtClean="0"/>
              <a:t>А </a:t>
            </a:r>
            <a:r>
              <a:rPr lang="bg-BG" sz="2400" dirty="0"/>
              <a:t>аз имах намерение да ги подтикна към правене на </a:t>
            </a:r>
            <a:r>
              <a:rPr lang="bg-BG" sz="2400" dirty="0" err="1"/>
              <a:t>табличка</a:t>
            </a:r>
            <a:r>
              <a:rPr lang="bg-BG" sz="2400" dirty="0"/>
              <a:t>! </a:t>
            </a:r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60648"/>
            <a:ext cx="7272808" cy="421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1400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 smtClean="0"/>
              <a:t>А в третия клас! </a:t>
            </a:r>
            <a:r>
              <a:rPr lang="bg-BG" dirty="0" err="1" smtClean="0"/>
              <a:t>Ах</a:t>
            </a:r>
            <a:r>
              <a:rPr lang="bg-BG" dirty="0" smtClean="0"/>
              <a:t>, в третия клас!</a:t>
            </a:r>
            <a:endParaRPr lang="bg-BG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147" y="1333743"/>
            <a:ext cx="4084775" cy="4406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39552" y="5703021"/>
            <a:ext cx="80648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400" dirty="0" smtClean="0"/>
              <a:t>Тук бе направена съпоставка между скоростта на движение и скоростта на растене на всяка от двете функции.</a:t>
            </a:r>
            <a:endParaRPr lang="bg-BG" sz="2400" dirty="0"/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330086"/>
            <a:ext cx="3888432" cy="4403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258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90317"/>
            <a:ext cx="6388330" cy="32463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788612" y="260648"/>
            <a:ext cx="212362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000" dirty="0" smtClean="0"/>
              <a:t>Първи сблъсък на състезателите.</a:t>
            </a:r>
          </a:p>
          <a:p>
            <a:endParaRPr lang="bg-BG" dirty="0"/>
          </a:p>
        </p:txBody>
      </p:sp>
      <p:sp>
        <p:nvSpPr>
          <p:cNvPr id="8" name="TextBox 7"/>
          <p:cNvSpPr txBox="1"/>
          <p:nvPr/>
        </p:nvSpPr>
        <p:spPr>
          <a:xfrm>
            <a:off x="98457" y="3645024"/>
            <a:ext cx="595835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400" b="1" dirty="0" smtClean="0"/>
              <a:t>„… </a:t>
            </a:r>
            <a:r>
              <a:rPr lang="bg-BG" sz="2400" b="1" dirty="0"/>
              <a:t>Т</a:t>
            </a:r>
            <a:r>
              <a:rPr lang="bg-BG" sz="2400" b="1" dirty="0" smtClean="0"/>
              <a:t>ака дошъл първият сблъсък и червената функция смятала, че състезанието е спечелено за нея. Червената функция не е знаела, че синята расте експоненциално. Което означавало, че в началото расте по-бавно, после ще започне да се забързва все повече и повече, и повече, … </a:t>
            </a:r>
            <a:endParaRPr lang="bg-BG" sz="2400" b="1" dirty="0"/>
          </a:p>
        </p:txBody>
      </p:sp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7120" y="2492896"/>
            <a:ext cx="2762250" cy="393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1995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427984" y="2636912"/>
            <a:ext cx="4104456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600" b="1" dirty="0" smtClean="0"/>
              <a:t>… докато не се сблъскат отново. За последен път.“</a:t>
            </a:r>
          </a:p>
          <a:p>
            <a:endParaRPr lang="bg-BG" sz="2400" dirty="0" smtClean="0"/>
          </a:p>
          <a:p>
            <a:endParaRPr lang="bg-BG" sz="2400" dirty="0"/>
          </a:p>
          <a:p>
            <a:endParaRPr lang="bg-BG" sz="2400" dirty="0" smtClean="0"/>
          </a:p>
          <a:p>
            <a:r>
              <a:rPr lang="bg-BG" sz="2400" dirty="0" smtClean="0"/>
              <a:t>Тук са в точката на втората среща.</a:t>
            </a: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548680"/>
            <a:ext cx="3392807" cy="55570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9298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005" y="1600200"/>
            <a:ext cx="732399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39552" y="404664"/>
            <a:ext cx="78488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400" dirty="0" smtClean="0"/>
              <a:t>„Синята функция надминала червената многократно.</a:t>
            </a:r>
          </a:p>
          <a:p>
            <a:r>
              <a:rPr lang="bg-BG" sz="2400" dirty="0" smtClean="0"/>
              <a:t>И червената останала стъписана, надмината завинаги.</a:t>
            </a:r>
          </a:p>
          <a:p>
            <a:r>
              <a:rPr lang="bg-BG" sz="2400" dirty="0" smtClean="0"/>
              <a:t>Те никога повече не се пресекли.“</a:t>
            </a:r>
            <a:endParaRPr lang="bg-BG" sz="2400" dirty="0"/>
          </a:p>
        </p:txBody>
      </p:sp>
    </p:spTree>
    <p:extLst>
      <p:ext uri="{BB962C8B-B14F-4D97-AF65-F5344CB8AC3E}">
        <p14:creationId xmlns:p14="http://schemas.microsoft.com/office/powerpoint/2010/main" val="2810628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Кулминацията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313974"/>
          </a:xfrm>
        </p:spPr>
        <p:txBody>
          <a:bodyPr/>
          <a:lstStyle/>
          <a:p>
            <a:pPr marL="0" indent="0">
              <a:buNone/>
            </a:pPr>
            <a:r>
              <a:rPr lang="bg-BG" dirty="0"/>
              <a:t>д</a:t>
            </a:r>
            <a:r>
              <a:rPr lang="bg-BG" dirty="0" smtClean="0"/>
              <a:t>ойде със  задачата: </a:t>
            </a:r>
          </a:p>
          <a:p>
            <a:pPr marL="0" indent="0">
              <a:buNone/>
            </a:pPr>
            <a:r>
              <a:rPr lang="bg-BG" dirty="0" smtClean="0"/>
              <a:t>Колко корена има уравнението                       .</a:t>
            </a:r>
          </a:p>
          <a:p>
            <a:pPr marL="0" indent="0">
              <a:buNone/>
            </a:pPr>
            <a:endParaRPr lang="bg-BG" dirty="0" smtClean="0"/>
          </a:p>
          <a:p>
            <a:pPr marL="0" indent="0">
              <a:buNone/>
            </a:pPr>
            <a:endParaRPr lang="bg-BG" dirty="0" smtClean="0"/>
          </a:p>
          <a:p>
            <a:pPr marL="0" indent="0">
              <a:buNone/>
            </a:pPr>
            <a:r>
              <a:rPr lang="bg-BG" dirty="0" smtClean="0"/>
              <a:t>В </a:t>
            </a:r>
            <a:r>
              <a:rPr lang="bg-BG" dirty="0" err="1" smtClean="0"/>
              <a:t>геогебра</a:t>
            </a:r>
            <a:r>
              <a:rPr lang="bg-BG" dirty="0" smtClean="0"/>
              <a:t> – само А.</a:t>
            </a:r>
          </a:p>
          <a:p>
            <a:pPr marL="0" indent="0">
              <a:buNone/>
            </a:pPr>
            <a:r>
              <a:rPr lang="bg-BG" dirty="0" smtClean="0"/>
              <a:t>Симетрична –  А</a:t>
            </a:r>
            <a:r>
              <a:rPr lang="en-US" dirty="0" smtClean="0"/>
              <a:t>’</a:t>
            </a:r>
            <a:r>
              <a:rPr lang="bg-BG" dirty="0" smtClean="0"/>
              <a:t>.</a:t>
            </a:r>
          </a:p>
          <a:p>
            <a:pPr marL="0" indent="0">
              <a:buNone/>
            </a:pPr>
            <a:endParaRPr lang="bg-BG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0699" y="1669753"/>
            <a:ext cx="2202414" cy="1039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2708920"/>
            <a:ext cx="4320480" cy="3873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381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 smtClean="0"/>
              <a:t>Когато ученикът надмине учителя си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/>
          <a:lstStyle/>
          <a:p>
            <a:r>
              <a:rPr lang="bg-BG" dirty="0" smtClean="0"/>
              <a:t>Учениците спореха.</a:t>
            </a:r>
          </a:p>
          <a:p>
            <a:r>
              <a:rPr lang="bg-BG" dirty="0" smtClean="0"/>
              <a:t>Намесих се. Коментирахме причината да има втора пресечна точка.</a:t>
            </a:r>
          </a:p>
          <a:p>
            <a:endParaRPr lang="bg-BG" dirty="0" smtClean="0"/>
          </a:p>
          <a:p>
            <a:endParaRPr lang="bg-BG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3140968"/>
            <a:ext cx="5426691" cy="2893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65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/>
          <a:lstStyle/>
          <a:p>
            <a:r>
              <a:rPr lang="bg-BG" dirty="0" smtClean="0"/>
              <a:t>Тогава Антон скочи:</a:t>
            </a:r>
          </a:p>
          <a:p>
            <a:pPr marL="0" indent="0">
              <a:buNone/>
            </a:pPr>
            <a:r>
              <a:rPr lang="bg-BG" dirty="0" smtClean="0"/>
              <a:t>„ Не може така, госпожо! </a:t>
            </a:r>
          </a:p>
          <a:p>
            <a:pPr marL="0" indent="0">
              <a:buNone/>
            </a:pPr>
            <a:r>
              <a:rPr lang="bg-BG" dirty="0" smtClean="0"/>
              <a:t>Трябва да има още една </a:t>
            </a:r>
          </a:p>
          <a:p>
            <a:pPr marL="0" indent="0">
              <a:buNone/>
            </a:pPr>
            <a:r>
              <a:rPr lang="bg-BG" dirty="0" smtClean="0"/>
              <a:t>пресечна точка! “</a:t>
            </a:r>
          </a:p>
          <a:p>
            <a:pPr marL="0" indent="0">
              <a:buNone/>
            </a:pPr>
            <a:r>
              <a:rPr lang="bg-BG" dirty="0" smtClean="0"/>
              <a:t> </a:t>
            </a:r>
          </a:p>
          <a:p>
            <a:pPr marL="0" indent="0">
              <a:buNone/>
            </a:pPr>
            <a:endParaRPr lang="bg-BG" dirty="0"/>
          </a:p>
          <a:p>
            <a:pPr marL="0" indent="0">
              <a:buNone/>
            </a:pPr>
            <a:r>
              <a:rPr lang="bg-BG" dirty="0" smtClean="0"/>
              <a:t>				</a:t>
            </a:r>
            <a:endParaRPr lang="bg-BG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506551"/>
            <a:ext cx="2160240" cy="30061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996952"/>
            <a:ext cx="4187833" cy="280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928414" y="3616278"/>
            <a:ext cx="352839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400" dirty="0" smtClean="0"/>
              <a:t>При две пресичания червената графика остава над синята, а тя трябва да е под нея.</a:t>
            </a:r>
            <a:endParaRPr lang="bg-BG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4940843" y="5150233"/>
            <a:ext cx="30243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800" b="1" dirty="0" smtClean="0"/>
              <a:t>В този момент ми поникнаха криле.</a:t>
            </a:r>
            <a:endParaRPr lang="bg-BG" sz="2800" b="1" dirty="0"/>
          </a:p>
        </p:txBody>
      </p:sp>
    </p:spTree>
    <p:extLst>
      <p:ext uri="{BB962C8B-B14F-4D97-AF65-F5344CB8AC3E}">
        <p14:creationId xmlns:p14="http://schemas.microsoft.com/office/powerpoint/2010/main" val="3294824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192688"/>
          </a:xfrm>
        </p:spPr>
        <p:txBody>
          <a:bodyPr/>
          <a:lstStyle/>
          <a:p>
            <a:pPr marL="0" indent="0">
              <a:buNone/>
            </a:pPr>
            <a:r>
              <a:rPr lang="bg-BG" dirty="0" smtClean="0"/>
              <a:t>Разсъждавахме и решихме задачата.</a:t>
            </a:r>
          </a:p>
          <a:p>
            <a:pPr marL="0" indent="0">
              <a:buNone/>
            </a:pPr>
            <a:r>
              <a:rPr lang="bg-BG" b="1" dirty="0" smtClean="0"/>
              <a:t>Но това не беше краят!</a:t>
            </a:r>
          </a:p>
          <a:p>
            <a:pPr marL="0" indent="0">
              <a:buNone/>
            </a:pPr>
            <a:r>
              <a:rPr lang="bg-BG" sz="2400" dirty="0" smtClean="0"/>
              <a:t>Същата вечер Антон (мечта</a:t>
            </a:r>
            <a:r>
              <a:rPr lang="bg-BG" sz="2400" baseline="30000" dirty="0" smtClean="0"/>
              <a:t>2</a:t>
            </a:r>
            <a:r>
              <a:rPr lang="bg-BG" sz="2400" dirty="0" smtClean="0"/>
              <a:t> </a:t>
            </a:r>
            <a:r>
              <a:rPr lang="bg-BG" sz="2400" dirty="0" smtClean="0"/>
              <a:t>), желаейки да ме улесни при онагледяването </a:t>
            </a:r>
            <a:r>
              <a:rPr lang="bg-BG" sz="2400" smtClean="0"/>
              <a:t>на решението, </a:t>
            </a:r>
            <a:r>
              <a:rPr lang="bg-BG" sz="2400" dirty="0" smtClean="0"/>
              <a:t>ми изпрати:</a:t>
            </a:r>
            <a:endParaRPr lang="bg-BG" sz="2400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276872"/>
            <a:ext cx="8433310" cy="40650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8089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260648"/>
            <a:ext cx="8229600" cy="6192688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bg-BG" sz="4400" b="1" i="1" dirty="0" smtClean="0"/>
              <a:t>Щастието има много измерения!</a:t>
            </a:r>
          </a:p>
          <a:p>
            <a:pPr marL="0" indent="0" algn="ctr">
              <a:buNone/>
            </a:pPr>
            <a:endParaRPr lang="bg-BG" sz="4400" b="1" i="1" dirty="0" smtClean="0"/>
          </a:p>
          <a:p>
            <a:pPr marL="0" indent="0" algn="ctr">
              <a:buNone/>
            </a:pPr>
            <a:endParaRPr lang="en-US" sz="4400" b="1" i="1" dirty="0" smtClean="0"/>
          </a:p>
          <a:p>
            <a:pPr marL="0" indent="0" algn="ctr">
              <a:buNone/>
            </a:pPr>
            <a:endParaRPr lang="en-US" sz="4400" b="1" i="1" dirty="0"/>
          </a:p>
          <a:p>
            <a:pPr marL="0" indent="0" algn="ctr">
              <a:buNone/>
            </a:pPr>
            <a:endParaRPr lang="en-US" sz="4400" b="1" i="1" dirty="0" smtClean="0"/>
          </a:p>
          <a:p>
            <a:pPr marL="0" indent="0" algn="ctr">
              <a:buNone/>
            </a:pPr>
            <a:endParaRPr lang="en-US" sz="4400" b="1" i="1" dirty="0"/>
          </a:p>
          <a:p>
            <a:pPr marL="0" indent="0" algn="ctr">
              <a:buNone/>
            </a:pPr>
            <a:r>
              <a:rPr lang="bg-BG" sz="4400" b="1" i="1" dirty="0" smtClean="0"/>
              <a:t>В този ден бях в едно от тях!</a:t>
            </a:r>
          </a:p>
          <a:p>
            <a:pPr marL="0" indent="0">
              <a:buNone/>
            </a:pPr>
            <a:endParaRPr lang="bg-BG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4304" y="1628800"/>
            <a:ext cx="5286375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1240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2492896"/>
            <a:ext cx="8229600" cy="1143000"/>
          </a:xfrm>
        </p:spPr>
        <p:txBody>
          <a:bodyPr/>
          <a:lstStyle/>
          <a:p>
            <a:r>
              <a:rPr lang="bg-BG" dirty="0" smtClean="0"/>
              <a:t>Благодаря за вниманието!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807032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</TotalTime>
  <Words>491</Words>
  <Application>Microsoft Office PowerPoint</Application>
  <PresentationFormat>On-screen Show (4:3)</PresentationFormat>
  <Paragraphs>81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Използване на графиките на логаритмичната и показателната функция за решаване на задачи (и как да се забавляваме с тях)</vt:lpstr>
      <vt:lpstr>PowerPoint Presentation</vt:lpstr>
      <vt:lpstr>… и да се позабавлявам</vt:lpstr>
      <vt:lpstr>PowerPoint Presentation</vt:lpstr>
      <vt:lpstr>Вече можех да дам задачи и на учениците</vt:lpstr>
      <vt:lpstr>Тази задача получи и аналитично решение</vt:lpstr>
      <vt:lpstr>В друга задача скиор и сноубордист  се сблъскаха</vt:lpstr>
      <vt:lpstr>PowerPoint Presentation</vt:lpstr>
      <vt:lpstr>PowerPoint Presentation</vt:lpstr>
      <vt:lpstr>Във втория клас за построяване на графиките на функциите бяха използвани панделки, чин и линии.</vt:lpstr>
      <vt:lpstr>Никога преди не сме решавали такива задачи. Този ученик погледна условието на задачата, дойде при мен замислен и ми каза „Задачата има решение, което е между 2 и 3.“ След още едно кратко замисляне каза, че има още едно решение между -2 и -3.  А аз имах намерение да ги подтикна към правене на табличка! </vt:lpstr>
      <vt:lpstr>А в третия клас! Ах, в третия клас!</vt:lpstr>
      <vt:lpstr>PowerPoint Presentation</vt:lpstr>
      <vt:lpstr>PowerPoint Presentation</vt:lpstr>
      <vt:lpstr>PowerPoint Presentation</vt:lpstr>
      <vt:lpstr>Кулминацията</vt:lpstr>
      <vt:lpstr>Когато ученикът надмине учителя си</vt:lpstr>
      <vt:lpstr>PowerPoint Presentation</vt:lpstr>
      <vt:lpstr>PowerPoint Presentation</vt:lpstr>
      <vt:lpstr>PowerPoint Presentation</vt:lpstr>
      <vt:lpstr>Благодаря за вниманието!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Използване на графиките на логаритмичната и показателната функция за решаване на задачи (и как да се забавляваме с тях)</dc:title>
  <dc:creator>Дани</dc:creator>
  <cp:lastModifiedBy>Дани</cp:lastModifiedBy>
  <cp:revision>56</cp:revision>
  <dcterms:created xsi:type="dcterms:W3CDTF">2015-02-13T20:37:48Z</dcterms:created>
  <dcterms:modified xsi:type="dcterms:W3CDTF">2015-02-18T04:35:54Z</dcterms:modified>
</cp:coreProperties>
</file>