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21"/>
  </p:notesMasterIdLst>
  <p:sldIdLst>
    <p:sldId id="257" r:id="rId4"/>
    <p:sldId id="258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4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152D3-315A-4C6B-A442-034F38D74B7B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C379D-A120-4DD0-B63D-FD85F7492DC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953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C379D-A120-4DD0-B63D-FD85F7492DC7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193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558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04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700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477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608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763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0045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1897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5204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6696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2841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8258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475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8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6244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8287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0423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1469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9613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8716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4356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8081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3614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867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97150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899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3347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2905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2991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34145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5774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64443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612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378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bg-BG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bg-BG" smtClean="0"/>
              <a:t>Образец текста</a:t>
            </a:r>
          </a:p>
          <a:p>
            <a:pPr lvl="1"/>
            <a:r>
              <a:rPr lang="ru-RU" altLang="bg-BG" smtClean="0"/>
              <a:t>Второй уровень</a:t>
            </a:r>
          </a:p>
          <a:p>
            <a:pPr lvl="2"/>
            <a:r>
              <a:rPr lang="ru-RU" altLang="bg-BG" smtClean="0"/>
              <a:t>Третий уровень</a:t>
            </a:r>
          </a:p>
          <a:p>
            <a:pPr lvl="3"/>
            <a:r>
              <a:rPr lang="ru-RU" altLang="bg-BG" smtClean="0"/>
              <a:t>Четвертый уровень</a:t>
            </a:r>
          </a:p>
          <a:p>
            <a:pPr lvl="4"/>
            <a:r>
              <a:rPr lang="ru-RU" altLang="bg-BG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bg-BG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bg-BG" smtClean="0"/>
              <a:t>Образец текста</a:t>
            </a:r>
          </a:p>
          <a:p>
            <a:pPr lvl="1"/>
            <a:r>
              <a:rPr lang="ru-RU" altLang="bg-BG" smtClean="0"/>
              <a:t>Второй уровень</a:t>
            </a:r>
          </a:p>
          <a:p>
            <a:pPr lvl="2"/>
            <a:r>
              <a:rPr lang="ru-RU" altLang="bg-BG" smtClean="0"/>
              <a:t>Третий уровень</a:t>
            </a:r>
          </a:p>
          <a:p>
            <a:pPr lvl="3"/>
            <a:r>
              <a:rPr lang="ru-RU" altLang="bg-BG" smtClean="0"/>
              <a:t>Четвертый уровень</a:t>
            </a:r>
          </a:p>
          <a:p>
            <a:pPr lvl="4"/>
            <a:r>
              <a:rPr lang="ru-RU" altLang="bg-BG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BBCB47C-C3EB-4122-86E0-C2B32813172D}" type="datetimeFigureOut">
              <a:rPr lang="bg-BG" smtClean="0"/>
              <a:t>13.2.2015 г.</a:t>
            </a:fld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95AD53-6F3B-4C74-9884-1BAFF4DA67F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bioagro.net/%D0%B0%D0%BA%D0%BE-%D0%BD%D0%B0-%D0%B7%D0%B5%D0%BC%D1%8F%D1%82%D0%B0-%D0%B8%D0%BC%D0%B0-%D1%80%D0%B0%D0%B9-%D1%82%D0%BE%D0%B2%D0%B0-%D0%B5-%D0%BA%D0%B0%D1%80%D0%B0-" TargetMode="Externa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co-rantis.ru/catalog/tic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sims3.com/" TargetMode="External"/><Relationship Id="rId2" Type="http://schemas.openxmlformats.org/officeDocument/2006/relationships/hyperlink" Target="https://www.buildwithchrome.com/,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1196752"/>
            <a:ext cx="8348464" cy="1800000"/>
          </a:xfrm>
        </p:spPr>
        <p:txBody>
          <a:bodyPr>
            <a:noAutofit/>
          </a:bodyPr>
          <a:lstStyle/>
          <a:p>
            <a:r>
              <a:rPr lang="bg-BG" sz="3800" b="1" dirty="0"/>
              <a:t>ДИНАМИКА ПРИ ИЗУЧАВАНЕТО НА ТЕЛА В 6. </a:t>
            </a:r>
            <a:r>
              <a:rPr lang="bg-BG" sz="3800" b="1" dirty="0" smtClean="0"/>
              <a:t>КЛАС</a:t>
            </a:r>
            <a:endParaRPr lang="bg-BG" sz="3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99592" y="3429000"/>
            <a:ext cx="7336904" cy="1752600"/>
          </a:xfrm>
        </p:spPr>
        <p:txBody>
          <a:bodyPr>
            <a:normAutofit/>
          </a:bodyPr>
          <a:lstStyle/>
          <a:p>
            <a:r>
              <a:rPr lang="bg-BG" sz="2200" dirty="0" smtClean="0"/>
              <a:t>Юлия Мичева</a:t>
            </a:r>
          </a:p>
          <a:p>
            <a:r>
              <a:rPr lang="bg-BG" sz="2200" dirty="0" smtClean="0"/>
              <a:t>главен учител по математика и информационни технологии</a:t>
            </a:r>
          </a:p>
          <a:p>
            <a:r>
              <a:rPr lang="bg-BG" sz="2200" dirty="0" smtClean="0"/>
              <a:t>ОУ „Проф. Иван Батаклиев“ гр. Пазарджик</a:t>
            </a:r>
            <a:endParaRPr lang="bg-BG" sz="22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-180528" y="404664"/>
            <a:ext cx="9217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 smtClean="0"/>
              <a:t>Научно-практическа</a:t>
            </a:r>
            <a:r>
              <a:rPr lang="ru-RU" sz="2000" dirty="0" smtClean="0"/>
              <a:t> </a:t>
            </a:r>
            <a:r>
              <a:rPr lang="ru-RU" sz="2000" dirty="0"/>
              <a:t>конференция “Динамична математика в </a:t>
            </a:r>
            <a:r>
              <a:rPr lang="bg-BG" sz="2000" dirty="0" smtClean="0"/>
              <a:t>образованието</a:t>
            </a:r>
            <a:r>
              <a:rPr lang="ru-RU" sz="2000" dirty="0" smtClean="0"/>
              <a:t>”</a:t>
            </a:r>
            <a:endParaRPr lang="en-US" sz="2000" dirty="0" smtClean="0"/>
          </a:p>
          <a:p>
            <a:pPr algn="ctr"/>
            <a:r>
              <a:rPr lang="en-US" sz="2000" dirty="0" smtClean="0"/>
              <a:t>14. 02. 2015 </a:t>
            </a:r>
            <a:r>
              <a:rPr lang="bg-BG" sz="2000" dirty="0" smtClean="0"/>
              <a:t>г.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36131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g-BG" dirty="0" smtClean="0"/>
              <a:t>Проблеми</a:t>
            </a:r>
            <a:r>
              <a:rPr lang="en-US" dirty="0" smtClean="0"/>
              <a:t> …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600200"/>
            <a:ext cx="6048672" cy="4525963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bg-BG" i="1" dirty="0" smtClean="0">
                <a:effectLst/>
                <a:latin typeface="Times New Roman"/>
                <a:ea typeface="Calibri"/>
              </a:rPr>
              <a:t>Два </a:t>
            </a:r>
            <a:r>
              <a:rPr lang="en-US" i="1" dirty="0" smtClean="0">
                <a:effectLst/>
                <a:latin typeface="Times New Roman"/>
                <a:ea typeface="Calibri"/>
              </a:rPr>
              <a:t>kg</a:t>
            </a:r>
            <a:r>
              <a:rPr lang="bg-BG" i="1" dirty="0" smtClean="0">
                <a:effectLst/>
                <a:latin typeface="Times New Roman"/>
                <a:ea typeface="Calibri"/>
              </a:rPr>
              <a:t> ябълки струват 3,40 лв. Колко лева струват 1,5 </a:t>
            </a:r>
            <a:r>
              <a:rPr lang="en-US" i="1" dirty="0" smtClean="0">
                <a:effectLst/>
                <a:latin typeface="Times New Roman"/>
                <a:ea typeface="Calibri"/>
              </a:rPr>
              <a:t>kg </a:t>
            </a:r>
            <a:r>
              <a:rPr lang="bg-BG" i="1" dirty="0" smtClean="0">
                <a:effectLst/>
                <a:latin typeface="Times New Roman"/>
                <a:ea typeface="Calibri"/>
              </a:rPr>
              <a:t>ябълки?</a:t>
            </a:r>
          </a:p>
          <a:p>
            <a:r>
              <a:rPr lang="en-US" i="1" dirty="0" smtClean="0">
                <a:latin typeface="Times New Roman"/>
              </a:rPr>
              <a:t>PISA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8"/>
            <a:ext cx="2034356" cy="152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49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Използвани продукти</a:t>
            </a:r>
            <a:endParaRPr lang="bg-B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7754937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75" y="1358900"/>
            <a:ext cx="9144000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5" t="19155" r="8286" b="20417"/>
          <a:stretch/>
        </p:blipFill>
        <p:spPr bwMode="auto">
          <a:xfrm>
            <a:off x="0" y="1665032"/>
            <a:ext cx="8964488" cy="446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31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38624" y="188640"/>
            <a:ext cx="7164000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g-BG" spc="240" dirty="0" smtClean="0">
                <a:solidFill>
                  <a:schemeClr val="tx1"/>
                </a:solidFill>
              </a:rPr>
              <a:t>ИДЕЯТА</a:t>
            </a:r>
            <a:endParaRPr lang="bg-BG" spc="240" dirty="0">
              <a:solidFill>
                <a:schemeClr val="tx1"/>
              </a:solidFill>
            </a:endParaRP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4462"/>
            <a:ext cx="5619235" cy="421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2699792" y="5838888"/>
            <a:ext cx="4611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i="1" dirty="0" smtClean="0"/>
              <a:t>Кара дере, гр. Бяла</a:t>
            </a:r>
            <a:endParaRPr lang="bg-BG" sz="2400" b="1" i="1" dirty="0"/>
          </a:p>
        </p:txBody>
      </p:sp>
    </p:spTree>
    <p:extLst>
      <p:ext uri="{BB962C8B-B14F-4D97-AF65-F5344CB8AC3E}">
        <p14:creationId xmlns:p14="http://schemas.microsoft.com/office/powerpoint/2010/main" val="160927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8126" y="116632"/>
            <a:ext cx="8229600" cy="756000"/>
          </a:xfrm>
        </p:spPr>
        <p:txBody>
          <a:bodyPr/>
          <a:lstStyle/>
          <a:p>
            <a:r>
              <a:rPr lang="bg-BG" dirty="0" smtClean="0"/>
              <a:t>Решението</a:t>
            </a:r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568534" y="2309008"/>
            <a:ext cx="3850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u="sng" dirty="0">
                <a:hlinkClick r:id="rId3"/>
              </a:rPr>
              <a:t>http://www.tico-rantis.ru/catalog/tico/</a:t>
            </a:r>
            <a:endParaRPr lang="bg-BG" dirty="0"/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8" b="4791"/>
          <a:stretch/>
        </p:blipFill>
        <p:spPr bwMode="auto">
          <a:xfrm>
            <a:off x="-530147" y="1124744"/>
            <a:ext cx="10846447" cy="533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7211144" cy="1368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g-BG" dirty="0" smtClean="0"/>
              <a:t>Проект </a:t>
            </a:r>
            <a:br>
              <a:rPr lang="bg-BG" dirty="0" smtClean="0"/>
            </a:br>
            <a:r>
              <a:rPr lang="bg-BG" dirty="0" smtClean="0"/>
              <a:t>„Къщата на моите мечти“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15616" y="1772816"/>
            <a:ext cx="8028384" cy="4525963"/>
          </a:xfrm>
        </p:spPr>
        <p:txBody>
          <a:bodyPr>
            <a:noAutofit/>
          </a:bodyPr>
          <a:lstStyle/>
          <a:p>
            <a:r>
              <a:rPr lang="bg-BG" sz="2800" dirty="0" smtClean="0"/>
              <a:t>Разположение на къщата (на морето</a:t>
            </a:r>
            <a:r>
              <a:rPr lang="bg-BG" sz="2800" dirty="0"/>
              <a:t>, в планината, в Пазарджик, на Северния полюс, а </a:t>
            </a:r>
            <a:r>
              <a:rPr lang="bg-BG" sz="2800" dirty="0" smtClean="0"/>
              <a:t>децата дадоха </a:t>
            </a:r>
            <a:r>
              <a:rPr lang="bg-BG" sz="2800" dirty="0"/>
              <a:t>идеята и в Космоса). </a:t>
            </a:r>
            <a:endParaRPr lang="bg-BG" sz="2800" dirty="0" smtClean="0"/>
          </a:p>
          <a:p>
            <a:r>
              <a:rPr lang="bg-BG" sz="2800" dirty="0" smtClean="0"/>
              <a:t>Изработване на </a:t>
            </a:r>
            <a:r>
              <a:rPr lang="bg-BG" sz="2800" dirty="0"/>
              <a:t>реален и виртуален макет </a:t>
            </a:r>
            <a:endParaRPr lang="bg-BG" sz="2800" dirty="0" smtClean="0"/>
          </a:p>
          <a:p>
            <a:r>
              <a:rPr lang="bg-BG" sz="2800" dirty="0" smtClean="0"/>
              <a:t>Изчисляване на повърхнината </a:t>
            </a:r>
            <a:r>
              <a:rPr lang="bg-BG" sz="2800" dirty="0"/>
              <a:t>и </a:t>
            </a:r>
            <a:r>
              <a:rPr lang="bg-BG" sz="2800" dirty="0" smtClean="0"/>
              <a:t>обема на физическия модел </a:t>
            </a:r>
          </a:p>
          <a:p>
            <a:r>
              <a:rPr lang="bg-BG" sz="2800" dirty="0" smtClean="0"/>
              <a:t>Използване на </a:t>
            </a:r>
            <a:r>
              <a:rPr lang="en-US" sz="2800" dirty="0" err="1"/>
              <a:t>Cubix</a:t>
            </a:r>
            <a:r>
              <a:rPr lang="en-US" sz="2800" dirty="0"/>
              <a:t> Editor</a:t>
            </a:r>
            <a:r>
              <a:rPr lang="bg-BG" sz="2800" dirty="0"/>
              <a:t>, или </a:t>
            </a:r>
            <a:r>
              <a:rPr lang="en-US" sz="2800" dirty="0"/>
              <a:t>DALEST </a:t>
            </a:r>
            <a:r>
              <a:rPr lang="en-US" sz="2800" dirty="0" err="1"/>
              <a:t>Elica</a:t>
            </a:r>
            <a:r>
              <a:rPr lang="en-US" sz="2800" dirty="0"/>
              <a:t> Math Wheel (</a:t>
            </a:r>
            <a:r>
              <a:rPr lang="en-US" sz="2800" dirty="0" err="1"/>
              <a:t>Elica</a:t>
            </a:r>
            <a:r>
              <a:rPr lang="en-US" sz="2800" dirty="0"/>
              <a:t>) </a:t>
            </a:r>
            <a:r>
              <a:rPr lang="bg-BG" sz="2800" dirty="0"/>
              <a:t>или друг лицензиран и безплатен софтуер</a:t>
            </a:r>
          </a:p>
        </p:txBody>
      </p:sp>
    </p:spTree>
    <p:extLst>
      <p:ext uri="{BB962C8B-B14F-4D97-AF65-F5344CB8AC3E}">
        <p14:creationId xmlns:p14="http://schemas.microsoft.com/office/powerpoint/2010/main" val="18280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Учениците учат учителя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2"/>
              </a:rPr>
              <a:t>https://www.buildwithchrome.com/buildacademy</a:t>
            </a:r>
            <a:r>
              <a:rPr lang="bg-BG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2"/>
              </a:rPr>
              <a:t>/</a:t>
            </a:r>
          </a:p>
          <a:p>
            <a:r>
              <a:rPr lang="bg-BG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3"/>
              </a:rPr>
              <a:t>http://www.thesims3.com/</a:t>
            </a:r>
            <a:r>
              <a:rPr lang="bg-BG" dirty="0" smtClean="0">
                <a:effectLst/>
                <a:latin typeface="Times New Roman"/>
                <a:ea typeface="Calibri"/>
              </a:rPr>
              <a:t>  </a:t>
            </a:r>
          </a:p>
          <a:p>
            <a:r>
              <a:rPr lang="en-US" dirty="0" err="1" smtClean="0">
                <a:effectLst/>
                <a:latin typeface="Times New Roman"/>
                <a:ea typeface="Calibri"/>
              </a:rPr>
              <a:t>SketchUp</a:t>
            </a:r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7" r="-849" b="6251"/>
          <a:stretch/>
        </p:blipFill>
        <p:spPr bwMode="auto">
          <a:xfrm>
            <a:off x="-180528" y="1412776"/>
            <a:ext cx="9460582" cy="5032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8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064000" cy="792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g-BG" dirty="0" smtClean="0"/>
              <a:t>Защита на проектите</a:t>
            </a:r>
            <a:endParaRPr lang="bg-BG" dirty="0"/>
          </a:p>
        </p:txBody>
      </p:sp>
      <p:pic>
        <p:nvPicPr>
          <p:cNvPr id="6146" name="Picture 2" descr="D:\Снимки\Proekt\IMG_6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6107752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Снимки\Proekt\IMG_64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752" y="1268760"/>
            <a:ext cx="6361442" cy="477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Снимки\Proekt\IMG_64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493" y="1147057"/>
            <a:ext cx="6685959" cy="501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Снимки\Proekt\IMG_64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760" y="1121866"/>
            <a:ext cx="6719544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Снимки\Proekt\IMG_64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724" y="1121866"/>
            <a:ext cx="6951819" cy="52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Снимки\Proekt\IMG_657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723" y="1034757"/>
            <a:ext cx="6951819" cy="52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:\Снимки\Proekt\IMG_649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507" y="836711"/>
            <a:ext cx="7215861" cy="541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87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792088"/>
          </a:xfrm>
        </p:spPr>
        <p:txBody>
          <a:bodyPr>
            <a:normAutofit/>
          </a:bodyPr>
          <a:lstStyle/>
          <a:p>
            <a:r>
              <a:rPr lang="ru-RU" sz="4000" spc="200" dirty="0" smtClean="0"/>
              <a:t>ИЗВОДИ</a:t>
            </a:r>
            <a:endParaRPr lang="bg-BG" sz="4000" spc="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95128" y="1412776"/>
            <a:ext cx="7848872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Старание и фантазия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/>
              <a:t>Равносметка</a:t>
            </a:r>
            <a:r>
              <a:rPr lang="ru-RU" dirty="0" smtClean="0"/>
              <a:t> за способности и </a:t>
            </a:r>
            <a:r>
              <a:rPr lang="bg-BG" dirty="0" smtClean="0"/>
              <a:t>интереси</a:t>
            </a:r>
            <a:r>
              <a:rPr lang="ru-RU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Практически умения за </a:t>
            </a:r>
            <a:r>
              <a:rPr lang="bg-BG" dirty="0" smtClean="0"/>
              <a:t>измерване</a:t>
            </a:r>
            <a:r>
              <a:rPr lang="ru-RU" dirty="0" smtClean="0"/>
              <a:t> и </a:t>
            </a:r>
            <a:r>
              <a:rPr lang="bg-BG" dirty="0" smtClean="0"/>
              <a:t>изчисляване на повърхнина и обем на геометрични тела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/>
              <a:t>Разучаване на</a:t>
            </a:r>
            <a:r>
              <a:rPr lang="ru-RU" dirty="0" smtClean="0"/>
              <a:t> нови </a:t>
            </a:r>
            <a:r>
              <a:rPr lang="bg-BG" dirty="0" smtClean="0"/>
              <a:t>програмни</a:t>
            </a:r>
            <a:r>
              <a:rPr lang="ru-RU" dirty="0" smtClean="0"/>
              <a:t> </a:t>
            </a:r>
            <a:r>
              <a:rPr lang="bg-BG" dirty="0" smtClean="0"/>
              <a:t>продукти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/>
              <a:t>Работа</a:t>
            </a:r>
            <a:r>
              <a:rPr lang="ru-RU" dirty="0" smtClean="0"/>
              <a:t> в </a:t>
            </a:r>
            <a:r>
              <a:rPr lang="bg-BG" dirty="0" smtClean="0"/>
              <a:t>екип</a:t>
            </a:r>
            <a:r>
              <a:rPr lang="ru-RU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Умения за презентиране пред публика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smtClean="0"/>
              <a:t>Точна оценка от </a:t>
            </a:r>
            <a:r>
              <a:rPr lang="bg-BG" dirty="0" smtClean="0"/>
              <a:t>съучениците</a:t>
            </a:r>
            <a:r>
              <a:rPr lang="ru-RU" dirty="0" smtClean="0"/>
              <a:t> за </a:t>
            </a:r>
            <a:r>
              <a:rPr lang="bg-BG" dirty="0" smtClean="0"/>
              <a:t>изработения</a:t>
            </a:r>
            <a:r>
              <a:rPr lang="ru-RU" dirty="0" smtClean="0"/>
              <a:t> макет и за </a:t>
            </a:r>
            <a:r>
              <a:rPr lang="bg-BG" dirty="0" smtClean="0"/>
              <a:t>неговата</a:t>
            </a:r>
            <a:r>
              <a:rPr lang="ru-RU" dirty="0" smtClean="0"/>
              <a:t> защита</a:t>
            </a:r>
            <a:r>
              <a:rPr lang="bg-BG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22044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8229600" cy="1143000"/>
          </a:xfrm>
        </p:spPr>
        <p:txBody>
          <a:bodyPr/>
          <a:lstStyle/>
          <a:p>
            <a:r>
              <a:rPr lang="bg-BG" dirty="0" smtClean="0"/>
              <a:t>Друга идея – модели с клечки</a:t>
            </a:r>
            <a:endParaRPr lang="bg-BG" dirty="0"/>
          </a:p>
        </p:txBody>
      </p:sp>
      <p:pic>
        <p:nvPicPr>
          <p:cNvPr id="7170" name="Picture 2" descr="D:\Снимки\Proekt\Моделиране на тела\DSC059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31"/>
          <a:stretch/>
        </p:blipFill>
        <p:spPr bwMode="auto">
          <a:xfrm>
            <a:off x="1691680" y="1148772"/>
            <a:ext cx="6551811" cy="570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07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143000"/>
          </a:xfrm>
        </p:spPr>
        <p:txBody>
          <a:bodyPr/>
          <a:lstStyle/>
          <a:p>
            <a:r>
              <a:rPr lang="bg-BG" dirty="0" smtClean="0"/>
              <a:t>С конструкторите ТИКО</a:t>
            </a:r>
            <a:endParaRPr lang="bg-BG" dirty="0"/>
          </a:p>
        </p:txBody>
      </p:sp>
      <p:pic>
        <p:nvPicPr>
          <p:cNvPr id="8194" name="Picture 2" descr="D:\Снимки\Proekt\hjkdkj\IMG_66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30"/>
          <a:stretch/>
        </p:blipFill>
        <p:spPr bwMode="auto">
          <a:xfrm>
            <a:off x="2195736" y="1401914"/>
            <a:ext cx="5616624" cy="520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93496" cy="1080120"/>
          </a:xfrm>
        </p:spPr>
        <p:txBody>
          <a:bodyPr/>
          <a:lstStyle/>
          <a:p>
            <a:r>
              <a:rPr lang="bg-BG" dirty="0" smtClean="0"/>
              <a:t>Урокът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19672" y="1484784"/>
            <a:ext cx="7416824" cy="4525963"/>
          </a:xfrm>
        </p:spPr>
        <p:txBody>
          <a:bodyPr>
            <a:normAutofit fontScale="92500" lnSpcReduction="10000"/>
          </a:bodyPr>
          <a:lstStyle/>
          <a:p>
            <a:r>
              <a:rPr lang="bg-BG" dirty="0" smtClean="0"/>
              <a:t>Задача с мащаб Враца – Пазарджик</a:t>
            </a:r>
          </a:p>
          <a:p>
            <a:r>
              <a:rPr lang="bg-BG" dirty="0" smtClean="0">
                <a:hlinkClick r:id="" action="ppaction://hlinkshowjump?jump=nextslide"/>
              </a:rPr>
              <a:t>Снимкова загадка</a:t>
            </a:r>
            <a:endParaRPr lang="bg-BG" dirty="0" smtClean="0"/>
          </a:p>
          <a:p>
            <a:r>
              <a:rPr lang="en-US" dirty="0" smtClean="0"/>
              <a:t>Skype </a:t>
            </a:r>
            <a:r>
              <a:rPr lang="bg-BG" dirty="0" smtClean="0"/>
              <a:t>връзка</a:t>
            </a:r>
          </a:p>
          <a:p>
            <a:r>
              <a:rPr lang="bg-BG" dirty="0" smtClean="0"/>
              <a:t>Работа в екипи – изработване на макет на Детски център </a:t>
            </a:r>
          </a:p>
          <a:p>
            <a:r>
              <a:rPr lang="bg-BG" dirty="0" smtClean="0"/>
              <a:t>Изчисляване на повърхнина и обем в действителни размери</a:t>
            </a:r>
          </a:p>
          <a:p>
            <a:r>
              <a:rPr lang="bg-BG" dirty="0" smtClean="0"/>
              <a:t>Представяне на конструираните тела пред публика</a:t>
            </a:r>
            <a:endParaRPr lang="bg-BG" dirty="0"/>
          </a:p>
        </p:txBody>
      </p:sp>
      <p:pic>
        <p:nvPicPr>
          <p:cNvPr id="4" name="Картина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9" y="215262"/>
            <a:ext cx="8856984" cy="66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5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8659" y="260648"/>
            <a:ext cx="8229600" cy="1143000"/>
          </a:xfrm>
        </p:spPr>
        <p:txBody>
          <a:bodyPr/>
          <a:lstStyle/>
          <a:p>
            <a:r>
              <a:rPr lang="bg-BG" sz="4000" dirty="0" smtClean="0"/>
              <a:t>Снимкова загадка на Пазарджик</a:t>
            </a:r>
            <a:endParaRPr lang="bg-BG" sz="4000" dirty="0"/>
          </a:p>
        </p:txBody>
      </p:sp>
      <p:pic>
        <p:nvPicPr>
          <p:cNvPr id="1026" name="Picture 2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80"/>
          <a:stretch/>
        </p:blipFill>
        <p:spPr bwMode="auto">
          <a:xfrm>
            <a:off x="1669004" y="1439346"/>
            <a:ext cx="3669912" cy="505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5345891" y="1844824"/>
            <a:ext cx="3457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/>
              <a:t>При изучаването на геометричните фигури и тела, забелязахме, че в архитектурата на града ни се срещат много от тях. Можете ли да откриете и вие </a:t>
            </a:r>
            <a:r>
              <a:rPr lang="bg-BG" b="1" dirty="0"/>
              <a:t>кои от изучаваните в 6 клас тела</a:t>
            </a:r>
            <a:r>
              <a:rPr lang="bg-BG" dirty="0"/>
              <a:t> се виждат на снимката на часовниковата кула? </a:t>
            </a:r>
          </a:p>
          <a:p>
            <a:pPr algn="just"/>
            <a:r>
              <a:rPr lang="bg-BG" dirty="0"/>
              <a:t>Тъй като трудно се виждат, ще подскажем, че най-долната каменна част има 2</a:t>
            </a:r>
            <a:r>
              <a:rPr lang="bg-BG" baseline="30000" dirty="0"/>
              <a:t>2</a:t>
            </a:r>
            <a:r>
              <a:rPr lang="bg-BG" dirty="0"/>
              <a:t> на брой </a:t>
            </a:r>
            <a:r>
              <a:rPr lang="bg-BG" b="1" dirty="0"/>
              <a:t>околни</a:t>
            </a:r>
            <a:r>
              <a:rPr lang="bg-BG" dirty="0"/>
              <a:t> стени, а в най-дългата - стените са 2</a:t>
            </a:r>
            <a:r>
              <a:rPr lang="bg-BG" baseline="30000" dirty="0"/>
              <a:t>3</a:t>
            </a:r>
            <a:r>
              <a:rPr lang="bg-BG" dirty="0"/>
              <a:t>. Кулата има и четири часовника, ориентирани в четирите географски посоки.</a:t>
            </a:r>
          </a:p>
        </p:txBody>
      </p:sp>
    </p:spTree>
    <p:extLst>
      <p:ext uri="{BB962C8B-B14F-4D97-AF65-F5344CB8AC3E}">
        <p14:creationId xmlns:p14="http://schemas.microsoft.com/office/powerpoint/2010/main" val="963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Работен лист</a:t>
            </a:r>
            <a:endParaRPr lang="bg-BG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9537" y="1412776"/>
            <a:ext cx="8862217" cy="34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15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3" t="-12015" r="-3939" b="-6481"/>
          <a:stretch/>
        </p:blipFill>
        <p:spPr bwMode="auto">
          <a:xfrm>
            <a:off x="323528" y="3356992"/>
            <a:ext cx="862562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175" y="294075"/>
            <a:ext cx="4373091" cy="3206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5" y="3502323"/>
            <a:ext cx="7930211" cy="2915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87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23528" y="1257442"/>
            <a:ext cx="8509958" cy="430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v"/>
            </a:pPr>
            <a:r>
              <a:rPr lang="ru-RU" sz="2400" dirty="0" smtClean="0"/>
              <a:t>Практически дейности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v"/>
            </a:pPr>
            <a:r>
              <a:rPr lang="ru-RU" sz="2400" dirty="0" err="1" smtClean="0"/>
              <a:t>Учебният</a:t>
            </a:r>
            <a:r>
              <a:rPr lang="ru-RU" sz="2400" dirty="0" smtClean="0"/>
              <a:t> час е </a:t>
            </a:r>
            <a:r>
              <a:rPr lang="ru-RU" sz="2400" dirty="0" err="1" smtClean="0"/>
              <a:t>недостатъчен</a:t>
            </a:r>
            <a:r>
              <a:rPr lang="ru-RU" sz="2400" dirty="0" smtClean="0"/>
              <a:t> (</a:t>
            </a:r>
            <a:r>
              <a:rPr lang="ru-RU" sz="2400" dirty="0" err="1" smtClean="0"/>
              <a:t>изследователски</a:t>
            </a:r>
            <a:r>
              <a:rPr lang="ru-RU" sz="2400" dirty="0" smtClean="0"/>
              <a:t> подход)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v"/>
            </a:pPr>
            <a:r>
              <a:rPr lang="ru-RU" sz="2400" dirty="0" err="1" smtClean="0"/>
              <a:t>Липса</a:t>
            </a:r>
            <a:r>
              <a:rPr lang="ru-RU" sz="2400" dirty="0" smtClean="0"/>
              <a:t> на </a:t>
            </a:r>
            <a:r>
              <a:rPr lang="ru-RU" sz="2400" dirty="0" err="1" smtClean="0"/>
              <a:t>конкретни</a:t>
            </a:r>
            <a:r>
              <a:rPr lang="ru-RU" sz="2400" dirty="0" smtClean="0"/>
              <a:t> теми и </a:t>
            </a:r>
            <a:r>
              <a:rPr lang="ru-RU" sz="2400" dirty="0" err="1" smtClean="0"/>
              <a:t>часове</a:t>
            </a:r>
            <a:r>
              <a:rPr lang="ru-RU" sz="2400" dirty="0" smtClean="0"/>
              <a:t>, в </a:t>
            </a:r>
            <a:r>
              <a:rPr lang="ru-RU" sz="2400" dirty="0" err="1" smtClean="0"/>
              <a:t>които</a:t>
            </a:r>
            <a:r>
              <a:rPr lang="ru-RU" sz="2400" dirty="0" smtClean="0"/>
              <a:t> да се </a:t>
            </a:r>
            <a:r>
              <a:rPr lang="ru-RU" sz="2400" dirty="0" err="1" smtClean="0"/>
              <a:t>работи</a:t>
            </a:r>
            <a:r>
              <a:rPr lang="ru-RU" sz="2400" dirty="0" smtClean="0"/>
              <a:t> по </a:t>
            </a:r>
            <a:r>
              <a:rPr lang="ru-RU" sz="2400" dirty="0" err="1" smtClean="0"/>
              <a:t>проекти</a:t>
            </a:r>
            <a:r>
              <a:rPr lang="ru-RU" sz="2400" dirty="0" smtClean="0"/>
              <a:t>, </a:t>
            </a:r>
            <a:r>
              <a:rPr lang="ru-RU" sz="2400" dirty="0" err="1" smtClean="0"/>
              <a:t>източници</a:t>
            </a:r>
            <a:r>
              <a:rPr lang="ru-RU" sz="2400" dirty="0" smtClean="0"/>
              <a:t> на информация и методика на оценяване на </a:t>
            </a:r>
            <a:r>
              <a:rPr lang="ru-RU" sz="2400" dirty="0" err="1" smtClean="0"/>
              <a:t>тази</a:t>
            </a:r>
            <a:r>
              <a:rPr lang="ru-RU" sz="2400" dirty="0" smtClean="0"/>
              <a:t> </a:t>
            </a:r>
            <a:r>
              <a:rPr lang="ru-RU" sz="2400" dirty="0" err="1" smtClean="0"/>
              <a:t>дейност</a:t>
            </a:r>
            <a:r>
              <a:rPr lang="ru-RU" sz="2400" dirty="0" smtClean="0"/>
              <a:t>. 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v"/>
            </a:pPr>
            <a:r>
              <a:rPr lang="ru-RU" sz="2400" dirty="0" err="1" smtClean="0"/>
              <a:t>По-ниски</a:t>
            </a:r>
            <a:r>
              <a:rPr lang="ru-RU" sz="2400" dirty="0" smtClean="0"/>
              <a:t> </a:t>
            </a:r>
            <a:r>
              <a:rPr lang="ru-RU" sz="2400" dirty="0" err="1" smtClean="0"/>
              <a:t>резултати</a:t>
            </a:r>
            <a:r>
              <a:rPr lang="ru-RU" sz="2400" dirty="0" smtClean="0"/>
              <a:t> на </a:t>
            </a:r>
            <a:r>
              <a:rPr lang="ru-RU" sz="2400" dirty="0" err="1" smtClean="0"/>
              <a:t>контролната</a:t>
            </a:r>
            <a:r>
              <a:rPr lang="ru-RU" sz="2400" dirty="0" smtClean="0"/>
              <a:t> работа </a:t>
            </a:r>
            <a:r>
              <a:rPr lang="ru-RU" sz="2400" smtClean="0"/>
              <a:t>върху пропорции </a:t>
            </a:r>
            <a:r>
              <a:rPr lang="ru-RU" sz="2400" dirty="0" smtClean="0"/>
              <a:t>в сравнение с </a:t>
            </a:r>
            <a:r>
              <a:rPr lang="ru-RU" sz="2400" dirty="0" err="1" smtClean="0"/>
              <a:t>класовете</a:t>
            </a:r>
            <a:r>
              <a:rPr lang="ru-RU" sz="2400" dirty="0" smtClean="0"/>
              <a:t>, в </a:t>
            </a:r>
            <a:r>
              <a:rPr lang="ru-RU" sz="2400" dirty="0" err="1" smtClean="0"/>
              <a:t>които</a:t>
            </a:r>
            <a:r>
              <a:rPr lang="ru-RU" sz="2400" dirty="0" smtClean="0"/>
              <a:t> не се </a:t>
            </a:r>
            <a:r>
              <a:rPr lang="ru-RU" sz="2400" dirty="0" err="1" smtClean="0"/>
              <a:t>работи</a:t>
            </a:r>
            <a:r>
              <a:rPr lang="ru-RU" sz="2400" dirty="0" smtClean="0"/>
              <a:t> с </a:t>
            </a:r>
            <a:r>
              <a:rPr lang="ru-RU" sz="2400" dirty="0" err="1" smtClean="0"/>
              <a:t>конструктори</a:t>
            </a:r>
            <a:r>
              <a:rPr lang="ru-RU" sz="2400" dirty="0" smtClean="0"/>
              <a:t> и по </a:t>
            </a:r>
            <a:r>
              <a:rPr lang="ru-RU" sz="2400" dirty="0" err="1" smtClean="0"/>
              <a:t>проекти</a:t>
            </a:r>
            <a:endParaRPr lang="ru-RU" sz="2400" dirty="0" smtClean="0"/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v"/>
            </a:pPr>
            <a:r>
              <a:rPr lang="ru-RU" sz="2400" dirty="0" err="1" smtClean="0"/>
              <a:t>Провокиран</a:t>
            </a:r>
            <a:r>
              <a:rPr lang="ru-RU" sz="2400" dirty="0" smtClean="0"/>
              <a:t> е интерес </a:t>
            </a:r>
            <a:r>
              <a:rPr lang="ru-RU" sz="2400" dirty="0" err="1" smtClean="0"/>
              <a:t>към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математиката</a:t>
            </a:r>
            <a:r>
              <a:rPr lang="ru-RU" sz="2400" dirty="0" smtClean="0"/>
              <a:t>. </a:t>
            </a:r>
          </a:p>
          <a:p>
            <a:pPr>
              <a:lnSpc>
                <a:spcPct val="114000"/>
              </a:lnSpc>
            </a:pPr>
            <a:endParaRPr lang="ru-RU" sz="24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987824" y="332656"/>
            <a:ext cx="2764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ИЗВОДИ</a:t>
            </a:r>
            <a:endParaRPr lang="bg-BG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89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899592" y="2060848"/>
            <a:ext cx="727280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bg-BG" sz="2400" i="1" dirty="0">
                <a:ea typeface="Calibri"/>
                <a:cs typeface="Times New Roman"/>
              </a:rPr>
              <a:t>Учител, който нищо не научава от своите ученици, не е избрал подходящата професия.</a:t>
            </a:r>
            <a:r>
              <a:rPr lang="bg-BG" sz="2400" dirty="0">
                <a:ea typeface="Calibri"/>
                <a:cs typeface="Times New Roman"/>
              </a:rPr>
              <a:t> — Шарлота </a:t>
            </a:r>
            <a:r>
              <a:rPr lang="bg-BG" sz="2400" dirty="0" err="1">
                <a:ea typeface="Calibri"/>
                <a:cs typeface="Times New Roman"/>
              </a:rPr>
              <a:t>Волф</a:t>
            </a:r>
            <a:endParaRPr lang="bg-BG" sz="2400" dirty="0">
              <a:ea typeface="Calibri"/>
              <a:cs typeface="Times New Roman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1031490" y="5029138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bg-BG" dirty="0"/>
              <a:t>Автор данного шаблона</a:t>
            </a:r>
            <a:endParaRPr lang="ru-RU" altLang="bg-BG" sz="1200" dirty="0"/>
          </a:p>
          <a:p>
            <a:pPr algn="ctr">
              <a:spcBef>
                <a:spcPct val="0"/>
              </a:spcBef>
            </a:pPr>
            <a:r>
              <a:rPr lang="ru-RU" altLang="bg-BG" dirty="0" err="1"/>
              <a:t>Ранько</a:t>
            </a:r>
            <a:r>
              <a:rPr lang="ru-RU" altLang="bg-BG" dirty="0"/>
              <a:t> Елены Алексеевны </a:t>
            </a:r>
          </a:p>
          <a:p>
            <a:pPr algn="ctr">
              <a:spcBef>
                <a:spcPct val="0"/>
              </a:spcBef>
            </a:pPr>
            <a:r>
              <a:rPr lang="ru-RU" altLang="bg-BG" dirty="0"/>
              <a:t>учитель начальных классов  </a:t>
            </a:r>
          </a:p>
          <a:p>
            <a:pPr algn="ctr">
              <a:spcBef>
                <a:spcPct val="0"/>
              </a:spcBef>
            </a:pPr>
            <a:r>
              <a:rPr lang="ru-RU" altLang="bg-BG" dirty="0"/>
              <a:t>МАОУ лицей №21  </a:t>
            </a:r>
          </a:p>
          <a:p>
            <a:pPr algn="ctr">
              <a:spcBef>
                <a:spcPct val="0"/>
              </a:spcBef>
            </a:pPr>
            <a:r>
              <a:rPr lang="ru-RU" altLang="bg-BG" dirty="0"/>
              <a:t>г. Иваново</a:t>
            </a:r>
            <a:endParaRPr lang="ru-RU" altLang="bg-BG" sz="1200" dirty="0"/>
          </a:p>
        </p:txBody>
      </p:sp>
    </p:spTree>
    <p:extLst>
      <p:ext uri="{BB962C8B-B14F-4D97-AF65-F5344CB8AC3E}">
        <p14:creationId xmlns:p14="http://schemas.microsoft.com/office/powerpoint/2010/main" val="168661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7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5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429</Words>
  <Application>Microsoft Office PowerPoint</Application>
  <PresentationFormat>Презентация на цял екран (4:3)</PresentationFormat>
  <Paragraphs>58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0" baseType="lpstr">
      <vt:lpstr>Office тема</vt:lpstr>
      <vt:lpstr>Тема7</vt:lpstr>
      <vt:lpstr>Тема5</vt:lpstr>
      <vt:lpstr>ДИНАМИКА ПРИ ИЗУЧАВАНЕТО НА ТЕЛА В 6. КЛАС</vt:lpstr>
      <vt:lpstr>Проблеми …</vt:lpstr>
      <vt:lpstr>Използвани продукти</vt:lpstr>
      <vt:lpstr>ИДЕЯТА</vt:lpstr>
      <vt:lpstr>Решението</vt:lpstr>
      <vt:lpstr>Проект  „Къщата на моите мечти“</vt:lpstr>
      <vt:lpstr>Учениците учат учителя</vt:lpstr>
      <vt:lpstr>Защита на проектите</vt:lpstr>
      <vt:lpstr>ИЗВОДИ</vt:lpstr>
      <vt:lpstr>Друга идея – модели с клечки</vt:lpstr>
      <vt:lpstr>С конструкторите ТИКО</vt:lpstr>
      <vt:lpstr>Урокът</vt:lpstr>
      <vt:lpstr>Снимкова загадка на Пазарджик</vt:lpstr>
      <vt:lpstr>Работен лист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Научно-практическа конференция “Динамична математика в образованието”</dc:title>
  <dc:creator>uchitel1</dc:creator>
  <cp:lastModifiedBy>uchitel1</cp:lastModifiedBy>
  <cp:revision>33</cp:revision>
  <dcterms:created xsi:type="dcterms:W3CDTF">2015-02-02T20:21:22Z</dcterms:created>
  <dcterms:modified xsi:type="dcterms:W3CDTF">2015-02-13T20:41:36Z</dcterms:modified>
</cp:coreProperties>
</file>