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20" r:id="rId3"/>
    <p:sldMasterId id="2147483732" r:id="rId4"/>
    <p:sldMasterId id="2147483744" r:id="rId5"/>
    <p:sldMasterId id="2147483768" r:id="rId6"/>
    <p:sldMasterId id="2147483780" r:id="rId7"/>
    <p:sldMasterId id="2147483804" r:id="rId8"/>
    <p:sldMasterId id="2147483816" r:id="rId9"/>
    <p:sldMasterId id="2147483828" r:id="rId10"/>
    <p:sldMasterId id="2147483840" r:id="rId11"/>
    <p:sldMasterId id="2147483852" r:id="rId12"/>
    <p:sldMasterId id="2147483864" r:id="rId13"/>
    <p:sldMasterId id="2147483876" r:id="rId14"/>
  </p:sldMasterIdLst>
  <p:sldIdLst>
    <p:sldId id="256" r:id="rId15"/>
    <p:sldId id="261" r:id="rId16"/>
    <p:sldId id="258" r:id="rId17"/>
    <p:sldId id="259" r:id="rId18"/>
    <p:sldId id="260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2" r:id="rId38"/>
    <p:sldId id="283" r:id="rId39"/>
    <p:sldId id="28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E31"/>
    <a:srgbClr val="9900CC"/>
    <a:srgbClr val="99330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6" autoAdjust="0"/>
    <p:restoredTop sz="94660"/>
  </p:normalViewPr>
  <p:slideViewPr>
    <p:cSldViewPr>
      <p:cViewPr>
        <p:scale>
          <a:sx n="63" d="100"/>
          <a:sy n="63" d="100"/>
        </p:scale>
        <p:origin x="-1242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1.mp3"/><Relationship Id="rId7" Type="http://schemas.openxmlformats.org/officeDocument/2006/relationships/image" Target="../media/image16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9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17.xml"/><Relationship Id="rId1" Type="http://schemas.openxmlformats.org/officeDocument/2006/relationships/themeOverride" Target="../theme/themeOverr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6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95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0549" y="609600"/>
            <a:ext cx="7848600" cy="108902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g-BG" b="0" dirty="0" smtClean="0">
                <a:solidFill>
                  <a:srgbClr val="002060"/>
                </a:solidFill>
                <a:effectLst/>
                <a:latin typeface="Monotype Corsiva" pitchFamily="66" charset="0"/>
              </a:rPr>
              <a:t>ИЗКУСТВО С </a:t>
            </a:r>
            <a:r>
              <a:rPr lang="en-US" b="0" dirty="0" smtClean="0">
                <a:solidFill>
                  <a:srgbClr val="002060"/>
                </a:solidFill>
                <a:effectLst/>
                <a:latin typeface="Monotype Corsiva" pitchFamily="66" charset="0"/>
              </a:rPr>
              <a:t>GEOGEBRA</a:t>
            </a:r>
            <a:endParaRPr lang="bg-BG" b="0" dirty="0">
              <a:solidFill>
                <a:srgbClr val="002060"/>
              </a:solidFill>
              <a:effectLst/>
              <a:latin typeface="Monotype Corsiva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981200"/>
            <a:ext cx="7848600" cy="175260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>
                <a:solidFill>
                  <a:srgbClr val="C00000"/>
                </a:solidFill>
                <a:latin typeface="Monotype Corsiva" pitchFamily="66" charset="0"/>
              </a:rPr>
              <a:t>Международна  конференция-</a:t>
            </a:r>
          </a:p>
          <a:p>
            <a:pPr algn="ctr"/>
            <a:r>
              <a:rPr lang="bg-BG" sz="2400" dirty="0" smtClean="0">
                <a:solidFill>
                  <a:srgbClr val="C00000"/>
                </a:solidFill>
                <a:latin typeface="Monotype Corsiva" pitchFamily="66" charset="0"/>
              </a:rPr>
              <a:t>ДИНАМИЧНА МАТЕМАТИКА В ОБРАЗОВАНИЕТО</a:t>
            </a:r>
            <a:endParaRPr lang="bg-BG" sz="2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3761581"/>
            <a:ext cx="2768600" cy="257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8" r="9925"/>
          <a:stretch/>
        </p:blipFill>
        <p:spPr bwMode="auto">
          <a:xfrm>
            <a:off x="3429000" y="4010817"/>
            <a:ext cx="2381251" cy="232886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49092"/>
            <a:ext cx="2438401" cy="239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3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58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8000">
        <p14:prism isInverted="1"/>
      </p:transition>
    </mc:Choice>
    <mc:Fallback>
      <p:transition spd="slow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Автор: Николина Цветкова-учител по математика и информационни технологии</a:t>
            </a:r>
            <a:endParaRPr lang="bg-BG" sz="20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1671" y="685800"/>
            <a:ext cx="77724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g-BG" sz="4400" dirty="0">
                <a:latin typeface="Monotype Corsiva" pitchFamily="66" charset="0"/>
              </a:rPr>
              <a:t>ИЗКУСТВО С </a:t>
            </a:r>
            <a:r>
              <a:rPr lang="en-US" sz="4400" dirty="0">
                <a:latin typeface="Monotype Corsiva" pitchFamily="66" charset="0"/>
              </a:rPr>
              <a:t>GEOGEBRA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34849"/>
            <a:ext cx="7772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Научно практическа конференция-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Monotype Corsiva" pitchFamily="66" charset="0"/>
              </a:rPr>
              <a:t>ДИНАМИЧНА МАТЕМАТИКА В ОБРАЗОВАНИЕТО</a:t>
            </a:r>
          </a:p>
          <a:p>
            <a:pPr algn="ctr"/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761999" y="2274838"/>
            <a:ext cx="76020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ПРЕЗЕНТАЦИЯ НА ТЕМА: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„</a:t>
            </a: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Математика </a:t>
            </a:r>
            <a:r>
              <a:rPr lang="bg-BG" sz="2400" dirty="0" smtClean="0">
                <a:solidFill>
                  <a:srgbClr val="002060"/>
                </a:solidFill>
                <a:latin typeface="Bookman Old Style" pitchFamily="18" charset="0"/>
              </a:rPr>
              <a:t>и</a:t>
            </a: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изкуство с GEOGEBRA“-мотивираща иновационна практика за развитие творческите способности на учениците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ОУ“СВ.СВ. КИРИЛ И МЕТОДИЙ“-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Bookman Old Style" pitchFamily="18" charset="0"/>
              </a:rPr>
              <a:t>град Мездра </a:t>
            </a:r>
            <a:endParaRPr lang="bg-BG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720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0">
        <p14:prism isInverted="1"/>
      </p:transition>
    </mc:Choice>
    <mc:Fallback>
      <p:transition spd="slow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0" y="529679"/>
            <a:ext cx="66294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sz="4400" dirty="0" smtClean="0">
                <a:solidFill>
                  <a:srgbClr val="002060"/>
                </a:solidFill>
                <a:latin typeface="Monotype Corsiva" pitchFamily="66" charset="0"/>
              </a:rPr>
              <a:t>ИЗКУСТВО </a:t>
            </a:r>
            <a:r>
              <a:rPr lang="bg-BG" sz="4400" dirty="0">
                <a:solidFill>
                  <a:srgbClr val="002060"/>
                </a:solidFill>
                <a:latin typeface="Monotype Corsiva" pitchFamily="66" charset="0"/>
              </a:rPr>
              <a:t>С </a:t>
            </a:r>
            <a:r>
              <a:rPr lang="en-US" sz="4400" dirty="0">
                <a:solidFill>
                  <a:srgbClr val="002060"/>
                </a:solidFill>
                <a:latin typeface="Monotype Corsiva" pitchFamily="66" charset="0"/>
              </a:rPr>
              <a:t>GEOGEBRA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760" y="2438400"/>
            <a:ext cx="718498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Иновация;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Предизвикателство;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Нетрадиционно обучение;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Разрушава представи и рутинно мислене;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Предразполага към творчество;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Провокира съпротива срещу тенденцията;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bg-BG" sz="2400" dirty="0" smtClean="0">
                <a:solidFill>
                  <a:srgbClr val="C00000"/>
                </a:solidFill>
                <a:latin typeface="Bookman Old Style" pitchFamily="18" charset="0"/>
              </a:rPr>
              <a:t>Възможност за личностна изява.</a:t>
            </a:r>
            <a:endParaRPr lang="bg-BG" sz="24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18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9000">
        <p14:prism isInverted="1"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685800"/>
            <a:ext cx="75438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     </a:t>
            </a:r>
            <a:r>
              <a:rPr lang="bg-BG" sz="4400" dirty="0" smtClean="0">
                <a:solidFill>
                  <a:srgbClr val="002060"/>
                </a:solidFill>
                <a:latin typeface="Monotype Corsiva" pitchFamily="66" charset="0"/>
              </a:rPr>
              <a:t>ИЗКУСТВО </a:t>
            </a:r>
            <a:r>
              <a:rPr lang="bg-BG" sz="4400" dirty="0">
                <a:solidFill>
                  <a:srgbClr val="002060"/>
                </a:solidFill>
                <a:latin typeface="Monotype Corsiva" pitchFamily="66" charset="0"/>
              </a:rPr>
              <a:t>С </a:t>
            </a:r>
            <a:r>
              <a:rPr lang="en-US" sz="4400" dirty="0">
                <a:solidFill>
                  <a:srgbClr val="002060"/>
                </a:solidFill>
                <a:latin typeface="Monotype Corsiva" pitchFamily="66" charset="0"/>
              </a:rPr>
              <a:t>GEOGEBRA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9659" y="1519535"/>
            <a:ext cx="2853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108E31"/>
                </a:solidFill>
                <a:latin typeface="Bookman Old Style" pitchFamily="18" charset="0"/>
              </a:rPr>
              <a:t>СТРАТЕГИЯ</a:t>
            </a:r>
            <a:endParaRPr lang="bg-BG" sz="3200" b="1" dirty="0">
              <a:solidFill>
                <a:srgbClr val="108E31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6628" y="2286000"/>
            <a:ext cx="56861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accent1">
                    <a:lumMod val="75000"/>
                  </a:schemeClr>
                </a:solidFill>
              </a:rPr>
              <a:t>Да се преодолее слабостта от образователен тип</a:t>
            </a:r>
          </a:p>
          <a:p>
            <a:pPr algn="ctr"/>
            <a:r>
              <a:rPr lang="bg-BG" sz="2000" b="1" dirty="0" smtClean="0">
                <a:solidFill>
                  <a:schemeClr val="accent1">
                    <a:lumMod val="75000"/>
                  </a:schemeClr>
                </a:solidFill>
              </a:rPr>
              <a:t>“депозит“ и да се превърне обучаващият се ученик </a:t>
            </a:r>
          </a:p>
          <a:p>
            <a:pPr algn="ctr"/>
            <a:r>
              <a:rPr lang="bg-BG" sz="2000" b="1" dirty="0" smtClean="0">
                <a:solidFill>
                  <a:schemeClr val="accent1">
                    <a:lumMod val="75000"/>
                  </a:schemeClr>
                </a:solidFill>
              </a:rPr>
              <a:t>в образоващ се индивид, който умее:</a:t>
            </a:r>
            <a:endParaRPr lang="bg-BG" sz="20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97709" y="3373874"/>
            <a:ext cx="235509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FF00"/>
                </a:solidFill>
              </a:rPr>
              <a:t>Да прилага наученото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61178" y="4200882"/>
            <a:ext cx="394442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Да го подлага на критично осмисляне</a:t>
            </a:r>
            <a:endParaRPr lang="bg-B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3846" y="4620812"/>
            <a:ext cx="4677754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0000"/>
                </a:solidFill>
              </a:rPr>
              <a:t>Да открива нови решения на стари задачи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7709" y="5034558"/>
            <a:ext cx="7841491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9900CC"/>
                </a:solidFill>
              </a:rPr>
              <a:t>Да оценява направеното от себе си и да се стреми към други нововъведения</a:t>
            </a:r>
            <a:endParaRPr lang="bg-BG" dirty="0">
              <a:solidFill>
                <a:srgbClr val="99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4254" y="3831550"/>
            <a:ext cx="2667718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bg-BG" dirty="0" smtClean="0"/>
              <a:t>Да го споделя с приятели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21424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4000">
        <p14:prism isInverted="1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953000" y="3244334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762000" y="685799"/>
            <a:ext cx="76962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g-BG" dirty="0">
                <a:solidFill>
                  <a:srgbClr val="002060"/>
                </a:solidFill>
              </a:rPr>
              <a:t> </a:t>
            </a:r>
            <a:r>
              <a:rPr lang="bg-BG" sz="4400" dirty="0">
                <a:solidFill>
                  <a:srgbClr val="002060"/>
                </a:solidFill>
                <a:latin typeface="Monotype Corsiva" pitchFamily="66" charset="0"/>
              </a:rPr>
              <a:t>ИЗКУСТВО С </a:t>
            </a:r>
            <a:r>
              <a:rPr lang="en-US" sz="4400" dirty="0">
                <a:solidFill>
                  <a:srgbClr val="002060"/>
                </a:solidFill>
                <a:latin typeface="Monotype Corsiva" pitchFamily="66" charset="0"/>
              </a:rPr>
              <a:t>GEOGEBRA</a:t>
            </a:r>
            <a:endParaRPr lang="bg-BG" sz="44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1981200"/>
            <a:ext cx="4621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b="1" dirty="0" smtClean="0">
                <a:solidFill>
                  <a:srgbClr val="108E31"/>
                </a:solidFill>
                <a:latin typeface="Bookman Old Style" pitchFamily="18" charset="0"/>
              </a:rPr>
              <a:t>Предизвикателства</a:t>
            </a:r>
            <a:endParaRPr lang="bg-BG" sz="3200" b="1" dirty="0">
              <a:solidFill>
                <a:srgbClr val="108E31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3048000"/>
            <a:ext cx="62167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g-BG" sz="2000" dirty="0" smtClean="0">
                <a:solidFill>
                  <a:srgbClr val="C00000"/>
                </a:solidFill>
                <a:latin typeface="Bookman Old Style" pitchFamily="18" charset="0"/>
              </a:rPr>
              <a:t>Към учителите, които се страхуват от това, </a:t>
            </a:r>
          </a:p>
          <a:p>
            <a:r>
              <a:rPr lang="bg-BG" sz="2000" dirty="0" smtClean="0">
                <a:solidFill>
                  <a:srgbClr val="C00000"/>
                </a:solidFill>
                <a:latin typeface="Bookman Old Style" pitchFamily="18" charset="0"/>
              </a:rPr>
              <a:t>че компютъра ще измести маркера;</a:t>
            </a:r>
            <a:endParaRPr lang="en-US" sz="2000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3921443"/>
            <a:ext cx="685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</a:rPr>
              <a:t>Към учениците, за които </a:t>
            </a:r>
            <a:r>
              <a:rPr lang="ru-RU" sz="2000" dirty="0" smtClean="0">
                <a:solidFill>
                  <a:srgbClr val="FF0000"/>
                </a:solidFill>
                <a:latin typeface="Bookman Old Style" pitchFamily="18" charset="0"/>
              </a:rPr>
              <a:t>математиката </a:t>
            </a: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</a:rPr>
              <a:t>е </a:t>
            </a:r>
            <a:r>
              <a:rPr lang="ru-RU" sz="2000" dirty="0">
                <a:solidFill>
                  <a:srgbClr val="00B050"/>
                </a:solidFill>
                <a:latin typeface="Bookman Old Style" pitchFamily="18" charset="0"/>
              </a:rPr>
              <a:t>ТЪПА, </a:t>
            </a:r>
            <a:endParaRPr lang="ru-RU" sz="2000" dirty="0" smtClean="0">
              <a:solidFill>
                <a:srgbClr val="00B050"/>
              </a:solidFill>
              <a:latin typeface="Bookman Old Style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Bookman Old Style" pitchFamily="18" charset="0"/>
              </a:rPr>
              <a:t>а </a:t>
            </a:r>
            <a:r>
              <a:rPr lang="ru-RU" sz="2000" dirty="0">
                <a:solidFill>
                  <a:srgbClr val="FF0000"/>
                </a:solidFill>
                <a:latin typeface="Bookman Old Style" pitchFamily="18" charset="0"/>
              </a:rPr>
              <a:t>компютъра-играчка;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829" y="4876800"/>
            <a:ext cx="775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g-BG" sz="2000" dirty="0" smtClean="0">
                <a:solidFill>
                  <a:srgbClr val="FF0000"/>
                </a:solidFill>
                <a:latin typeface="Bookman Old Style" pitchFamily="18" charset="0"/>
              </a:rPr>
              <a:t>Към всички, които наричат математиката </a:t>
            </a:r>
            <a:r>
              <a:rPr lang="bg-BG" sz="2000" dirty="0" smtClean="0">
                <a:solidFill>
                  <a:srgbClr val="FFFF00"/>
                </a:solidFill>
                <a:latin typeface="Bookman Old Style" pitchFamily="18" charset="0"/>
              </a:rPr>
              <a:t>СУХА</a:t>
            </a:r>
            <a:r>
              <a:rPr lang="bg-BG" sz="2000" dirty="0" smtClean="0">
                <a:solidFill>
                  <a:srgbClr val="FF0000"/>
                </a:solidFill>
                <a:latin typeface="Bookman Old Style" pitchFamily="18" charset="0"/>
              </a:rPr>
              <a:t> наука.</a:t>
            </a:r>
            <a:endParaRPr lang="bg-BG" sz="20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5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8000">
        <p14:prism isInverted="1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2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267200"/>
            <a:ext cx="7543800" cy="1405592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>
                <a:solidFill>
                  <a:srgbClr val="FFFF00"/>
                </a:solidFill>
                <a:effectLst/>
                <a:latin typeface="Cambria Math" pitchFamily="18" charset="0"/>
                <a:ea typeface="Cambria Math" pitchFamily="18" charset="0"/>
              </a:rPr>
              <a:t>Да представи математиката в друга светлина</a:t>
            </a:r>
            <a:endParaRPr lang="bg-BG" sz="3600" dirty="0">
              <a:solidFill>
                <a:srgbClr val="FFFF00"/>
              </a:solidFill>
              <a:effectLst/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47800" y="605118"/>
            <a:ext cx="64770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g-BG" sz="4400" dirty="0">
                <a:solidFill>
                  <a:srgbClr val="002060"/>
                </a:solidFill>
                <a:latin typeface="Monotype Corsiva" pitchFamily="66" charset="0"/>
              </a:rPr>
              <a:t>ИЗКУСТВО С </a:t>
            </a:r>
            <a:r>
              <a:rPr lang="en-US" sz="4400" dirty="0">
                <a:solidFill>
                  <a:srgbClr val="002060"/>
                </a:solidFill>
                <a:latin typeface="Monotype Corsiva" pitchFamily="66" charset="0"/>
              </a:rPr>
              <a:t>GEOGEBRA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3600" y="1694329"/>
            <a:ext cx="3713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solidFill>
                  <a:srgbClr val="C00000"/>
                </a:solidFill>
                <a:latin typeface="Mistral" pitchFamily="66" charset="0"/>
              </a:rPr>
              <a:t>ТВОРЧЕСКИ ЦЕЛИ</a:t>
            </a:r>
            <a:endParaRPr lang="bg-BG" sz="3200" dirty="0">
              <a:solidFill>
                <a:srgbClr val="C00000"/>
              </a:solidFill>
              <a:latin typeface="Mistral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514600"/>
            <a:ext cx="70807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108E31"/>
                </a:solidFill>
              </a:rPr>
              <a:t>Да спомага за овладяване тайните на математиката;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108E31"/>
                </a:solidFill>
              </a:rPr>
              <a:t>Да популяризира“скритата“математика в картините;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108E31"/>
                </a:solidFill>
              </a:rPr>
              <a:t>Да съдейства за практическо сближаване с компютъра;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108E31"/>
                </a:solidFill>
              </a:rPr>
              <a:t>Да открива млади творци;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108E31"/>
                </a:solidFill>
              </a:rPr>
              <a:t>Да предоставя възможност за изява.</a:t>
            </a:r>
          </a:p>
          <a:p>
            <a:endParaRPr lang="bg-BG" sz="2000" dirty="0">
              <a:solidFill>
                <a:srgbClr val="108E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932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g-BG" dirty="0" smtClean="0">
                <a:solidFill>
                  <a:srgbClr val="108E31"/>
                </a:solidFill>
                <a:effectLst/>
                <a:latin typeface="Bookman Old Style" pitchFamily="18" charset="0"/>
              </a:rPr>
              <a:t>И още нещо...</a:t>
            </a:r>
            <a:endParaRPr lang="bg-BG" dirty="0">
              <a:solidFill>
                <a:srgbClr val="108E31"/>
              </a:solidFill>
              <a:effectLst/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3318" y="3354579"/>
            <a:ext cx="2614818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800" dirty="0" smtClean="0">
                <a:latin typeface="Bookman Old Style" pitchFamily="18" charset="0"/>
              </a:rPr>
              <a:t>Съавтори на:</a:t>
            </a:r>
            <a:endParaRPr lang="bg-BG" sz="2800" dirty="0">
              <a:latin typeface="Bookman Old Style" pitchFamily="18" charset="0"/>
            </a:endParaRPr>
          </a:p>
        </p:txBody>
      </p:sp>
      <p:cxnSp>
        <p:nvCxnSpPr>
          <p:cNvPr id="7" name="Curved Connector 6"/>
          <p:cNvCxnSpPr/>
          <p:nvPr/>
        </p:nvCxnSpPr>
        <p:spPr>
          <a:xfrm rot="5400000" flipH="1" flipV="1">
            <a:off x="4171061" y="2458340"/>
            <a:ext cx="916180" cy="876301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urved Connector 11"/>
          <p:cNvCxnSpPr/>
          <p:nvPr/>
        </p:nvCxnSpPr>
        <p:spPr>
          <a:xfrm flipV="1">
            <a:off x="4191000" y="3354579"/>
            <a:ext cx="1752600" cy="261610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/>
          <p:nvPr/>
        </p:nvCxnSpPr>
        <p:spPr>
          <a:xfrm>
            <a:off x="4191000" y="3718068"/>
            <a:ext cx="1066800" cy="549132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57799" y="1906316"/>
            <a:ext cx="1053494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800" dirty="0" smtClean="0">
                <a:latin typeface="Cambria Math" pitchFamily="18" charset="0"/>
                <a:ea typeface="Cambria Math" pitchFamily="18" charset="0"/>
              </a:rPr>
              <a:t>Ешер</a:t>
            </a:r>
            <a:endParaRPr lang="bg-BG" sz="28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0" y="3105201"/>
            <a:ext cx="2246128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800" dirty="0" smtClean="0">
                <a:latin typeface="Cambria Math" pitchFamily="18" charset="0"/>
                <a:ea typeface="Cambria Math" pitchFamily="18" charset="0"/>
              </a:rPr>
              <a:t>Соня Делоне</a:t>
            </a:r>
            <a:endParaRPr lang="bg-BG" sz="28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62600" y="4267200"/>
            <a:ext cx="1605889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800" dirty="0" smtClean="0">
                <a:latin typeface="Cambria Math" pitchFamily="18" charset="0"/>
                <a:ea typeface="Cambria Math" pitchFamily="18" charset="0"/>
              </a:rPr>
              <a:t>Архимед</a:t>
            </a:r>
            <a:endParaRPr lang="bg-BG" sz="28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3318" y="838200"/>
            <a:ext cx="6426759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66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2000">
        <p14:prism isInverted="1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9" grpId="0" animBg="1"/>
      <p:bldP spid="20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>
                <a:solidFill>
                  <a:schemeClr val="bg2">
                    <a:lumMod val="10000"/>
                  </a:schemeClr>
                </a:solidFill>
                <a:effectLst/>
                <a:latin typeface="Cambria Math" pitchFamily="18" charset="0"/>
                <a:ea typeface="Cambria Math" pitchFamily="18" charset="0"/>
              </a:rPr>
              <a:t>От извора...</a:t>
            </a:r>
            <a:endParaRPr lang="bg-BG" dirty="0">
              <a:solidFill>
                <a:schemeClr val="bg2">
                  <a:lumMod val="10000"/>
                </a:schemeClr>
              </a:solidFill>
              <a:effectLst/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Quad Arrow Callout 5"/>
          <p:cNvSpPr/>
          <p:nvPr/>
        </p:nvSpPr>
        <p:spPr>
          <a:xfrm>
            <a:off x="2209800" y="2286000"/>
            <a:ext cx="4343400" cy="1676400"/>
          </a:xfrm>
          <a:prstGeom prst="quadArrowCallout">
            <a:avLst>
              <a:gd name="adj1" fmla="val 18515"/>
              <a:gd name="adj2" fmla="val 40975"/>
              <a:gd name="adj3" fmla="val 9025"/>
              <a:gd name="adj4" fmla="val 438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solidFill>
                  <a:schemeClr val="accent2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РАЗНОПОСОКИ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3194" y="1730188"/>
            <a:ext cx="1436612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функции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79650" y="4312919"/>
            <a:ext cx="18036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еднаквости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2893367"/>
            <a:ext cx="1114408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мрежи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34200" y="2893366"/>
            <a:ext cx="814967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тела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4975" y="670560"/>
            <a:ext cx="6734192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3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0">
        <p14:prism isInverted="1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1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1762124"/>
            <a:ext cx="390081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В началото ...са функциите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76" y="2590800"/>
            <a:ext cx="3146425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024" y="2590800"/>
            <a:ext cx="3279775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5638800"/>
            <a:ext cx="6385915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000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Тук не се </a:t>
            </a:r>
            <a:r>
              <a:rPr lang="bg-BG" sz="2000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допу</a:t>
            </a:r>
            <a:r>
              <a:rPr lang="bg-BG" sz="2000" dirty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с</a:t>
            </a:r>
            <a:r>
              <a:rPr lang="bg-BG" sz="2000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кат </a:t>
            </a:r>
            <a:r>
              <a:rPr lang="bg-BG" sz="2000" dirty="0" smtClean="0">
                <a:solidFill>
                  <a:schemeClr val="bg2">
                    <a:lumMod val="10000"/>
                  </a:schemeClr>
                </a:solidFill>
                <a:latin typeface="Cambria Math" pitchFamily="18" charset="0"/>
                <a:ea typeface="Cambria Math" pitchFamily="18" charset="0"/>
              </a:rPr>
              <a:t>хора, които не знаят геометрията!</a:t>
            </a:r>
            <a:endParaRPr lang="bg-BG" sz="2000" dirty="0">
              <a:solidFill>
                <a:schemeClr val="bg2">
                  <a:lumMod val="1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75425" y="761999"/>
            <a:ext cx="6426759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41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2000">
        <p14:prism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5116" y="1613028"/>
            <a:ext cx="390081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В началото ...са функциите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9" r="12506"/>
          <a:stretch/>
        </p:blipFill>
        <p:spPr bwMode="auto">
          <a:xfrm>
            <a:off x="5334001" y="2371256"/>
            <a:ext cx="2819400" cy="2996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399" y="5486400"/>
            <a:ext cx="7834313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ambria Math" pitchFamily="18" charset="0"/>
                <a:ea typeface="Cambria Math" pitchFamily="18" charset="0"/>
              </a:rPr>
              <a:t>Геометрията-това е ключът към всички врати.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16" y="2371257"/>
            <a:ext cx="2963024" cy="299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4502" y="611386"/>
            <a:ext cx="6426759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solidFill>
                  <a:srgbClr val="108E31"/>
                </a:solidFill>
                <a:latin typeface="Monotype Corsiva" pitchFamily="66" charset="0"/>
              </a:rPr>
              <a:t>ИЗКУСТВО С </a:t>
            </a:r>
            <a:r>
              <a:rPr lang="en-US" sz="4400" dirty="0" smtClean="0">
                <a:solidFill>
                  <a:srgbClr val="108E31"/>
                </a:solidFill>
                <a:latin typeface="Monotype Corsiva" pitchFamily="66" charset="0"/>
              </a:rPr>
              <a:t>GEOGEBRA</a:t>
            </a:r>
            <a:endParaRPr lang="bg-BG" sz="4400" dirty="0">
              <a:solidFill>
                <a:srgbClr val="108E3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79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2000">
        <p14:prism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98008" y="1766351"/>
            <a:ext cx="3747629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РАЗЛИЧНИ ЕДНАКВОСТИ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2" t="30907" r="33529" b="15237"/>
          <a:stretch/>
        </p:blipFill>
        <p:spPr bwMode="auto">
          <a:xfrm>
            <a:off x="365256" y="1766352"/>
            <a:ext cx="1992462" cy="193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90" y="3218749"/>
            <a:ext cx="3562047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45" y="1783976"/>
            <a:ext cx="2166958" cy="191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61487" y="685800"/>
            <a:ext cx="642675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47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3000">
        <p14:prism isContent="1"/>
      </p:transition>
    </mc:Choice>
    <mc:Fallback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516" y="3794760"/>
            <a:ext cx="2876685" cy="2536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32" r="5574" b="18812"/>
          <a:stretch/>
        </p:blipFill>
        <p:spPr bwMode="auto">
          <a:xfrm>
            <a:off x="6176719" y="1676400"/>
            <a:ext cx="2590504" cy="244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2587809" cy="252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8516" y="2286000"/>
            <a:ext cx="2876685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Клонирани фигури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4382" y="609600"/>
            <a:ext cx="642675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453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5000">
        <p14:gallery dir="l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1254" y="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3117476" y="1965067"/>
            <a:ext cx="294984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ctr"/>
            <a:r>
              <a:rPr lang="bg-BG" sz="2400" dirty="0" smtClean="0">
                <a:solidFill>
                  <a:prstClr val="black"/>
                </a:solidFill>
                <a:latin typeface="Cambria Math" pitchFamily="18" charset="0"/>
                <a:ea typeface="Cambria Math" pitchFamily="18" charset="0"/>
              </a:rPr>
              <a:t>Познати-непознати</a:t>
            </a:r>
            <a:endParaRPr lang="bg-BG" sz="2400" dirty="0">
              <a:solidFill>
                <a:prstClr val="black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9" y="2666999"/>
            <a:ext cx="2432050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218" y="2666999"/>
            <a:ext cx="2468746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72" y="3492494"/>
            <a:ext cx="2589950" cy="284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79019" y="609600"/>
            <a:ext cx="642675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980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14000">
        <p14:switch dir="r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421" y="2948621"/>
            <a:ext cx="1846671" cy="227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02257" y="1742934"/>
            <a:ext cx="2667000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Криво огледало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66232"/>
            <a:ext cx="2955652" cy="293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13277" y="5410199"/>
            <a:ext cx="664496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bg-BG" sz="2400" dirty="0" smtClean="0"/>
              <a:t>Въображение е необходимо както в поезията, </a:t>
            </a:r>
          </a:p>
          <a:p>
            <a:pPr algn="ctr"/>
            <a:r>
              <a:rPr lang="bg-BG" sz="2400" dirty="0" smtClean="0"/>
              <a:t>така и в математиката.</a:t>
            </a:r>
          </a:p>
          <a:p>
            <a:pPr algn="ctr"/>
            <a:r>
              <a:rPr lang="bg-BG" sz="2400" dirty="0" smtClean="0"/>
              <a:t>                                                                        Пушкин</a:t>
            </a:r>
            <a:endParaRPr lang="bg-BG" sz="2400" dirty="0"/>
          </a:p>
        </p:txBody>
      </p:sp>
      <p:pic>
        <p:nvPicPr>
          <p:cNvPr id="2053" name="Picture 5" descr="D:\M A M A\8a-2011-2012\8а клас\сърцааа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2" r="25499" b="23349"/>
          <a:stretch/>
        </p:blipFill>
        <p:spPr bwMode="auto">
          <a:xfrm>
            <a:off x="447724" y="2516972"/>
            <a:ext cx="2496081" cy="2451736"/>
          </a:xfrm>
          <a:prstGeom prst="rect">
            <a:avLst/>
          </a:prstGeom>
          <a:ln w="228600" cap="sq" cmpd="thickThin">
            <a:solidFill>
              <a:srgbClr val="6699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22376" y="685800"/>
            <a:ext cx="6426759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515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Click="0" advTm="14000">
        <p14:switch dir="r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09800"/>
            <a:ext cx="3209778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0682" y="5334000"/>
            <a:ext cx="8050959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ambria Math" pitchFamily="18" charset="0"/>
                <a:ea typeface="Cambria Math" pitchFamily="18" charset="0"/>
              </a:rPr>
              <a:t>Бидейки език, математиката може да бъде използвана </a:t>
            </a:r>
          </a:p>
          <a:p>
            <a:pPr algn="ctr"/>
            <a:r>
              <a:rPr lang="ru-RU" sz="2400" dirty="0">
                <a:latin typeface="Cambria Math" pitchFamily="18" charset="0"/>
                <a:ea typeface="Cambria Math" pitchFamily="18" charset="0"/>
              </a:rPr>
              <a:t>не само за да дава информация, но преди всичко да изкушава.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42642" y="1560979"/>
            <a:ext cx="2868093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dirty="0" smtClean="0"/>
              <a:t> </a:t>
            </a:r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Люилие ни завеща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489" y="457200"/>
            <a:ext cx="7010400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</a:t>
            </a:r>
            <a:r>
              <a:rPr lang="en-US" sz="4400" dirty="0" smtClean="0">
                <a:latin typeface="Monotype Corsiva" pitchFamily="66" charset="0"/>
              </a:rPr>
              <a:t> GEOGEBRA</a:t>
            </a:r>
            <a:r>
              <a:rPr lang="bg-BG" sz="4400" dirty="0" smtClean="0">
                <a:latin typeface="Monotype Corsiva" pitchFamily="66" charset="0"/>
              </a:rPr>
              <a:t> 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9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1686486"/>
            <a:ext cx="4007828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g-BG" sz="4000" b="1" dirty="0" smtClean="0">
                <a:latin typeface="Gabriola" pitchFamily="82" charset="0"/>
                <a:ea typeface="Cambria Math" pitchFamily="18" charset="0"/>
              </a:rPr>
              <a:t>Питагорови творения</a:t>
            </a:r>
            <a:endParaRPr lang="bg-BG" sz="4000" b="1" dirty="0">
              <a:latin typeface="Gabriola" pitchFamily="82" charset="0"/>
              <a:ea typeface="Cambria Math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22" y="1447800"/>
            <a:ext cx="2229621" cy="18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46997"/>
            <a:ext cx="1784945" cy="1404116"/>
          </a:xfrm>
          <a:prstGeom prst="rect">
            <a:avLst/>
          </a:prstGeom>
          <a:ln w="228600" cap="sq" cmpd="thickThin">
            <a:solidFill>
              <a:schemeClr val="bg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9046"/>
          <a:stretch/>
        </p:blipFill>
        <p:spPr bwMode="auto">
          <a:xfrm>
            <a:off x="3031843" y="2582086"/>
            <a:ext cx="3078163" cy="268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57912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119949" y="5387222"/>
            <a:ext cx="8901953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 smtClean="0"/>
              <a:t>                  </a:t>
            </a:r>
            <a:r>
              <a:rPr lang="ru-RU" sz="1600" b="1" dirty="0" smtClean="0">
                <a:ea typeface="Cambria Math" pitchFamily="18" charset="0"/>
              </a:rPr>
              <a:t>„</a:t>
            </a:r>
            <a:r>
              <a:rPr lang="ru-RU" sz="1600" b="1" dirty="0">
                <a:ea typeface="Cambria Math" pitchFamily="18" charset="0"/>
              </a:rPr>
              <a:t>Ако можеш да си орел не се напъвай да си пръв сред гаргите.“</a:t>
            </a:r>
          </a:p>
          <a:p>
            <a:r>
              <a:rPr lang="ru-RU" sz="1600" b="1" dirty="0">
                <a:ea typeface="Cambria Math" pitchFamily="18" charset="0"/>
              </a:rPr>
              <a:t>                                                                      Питагор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7733" y="304799"/>
            <a:ext cx="6426759" cy="76944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344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6000">
        <p14:prism isInverted="1"/>
      </p:transition>
    </mc:Choice>
    <mc:Fallback>
      <p:transition spd="slow" advClick="0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97" y="2667000"/>
            <a:ext cx="3211569" cy="2012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3052481" cy="277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43387" y="5562600"/>
            <a:ext cx="69342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/>
              <a:t>Мъдрият се учи да може, умният- да знае.</a:t>
            </a:r>
          </a:p>
          <a:p>
            <a:pPr algn="ctr"/>
            <a:r>
              <a:rPr lang="ru-RU" dirty="0"/>
              <a:t> Само на глупака всичко му е ясно.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600200"/>
            <a:ext cx="4046236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800" dirty="0" smtClean="0">
                <a:solidFill>
                  <a:srgbClr val="993300"/>
                </a:solidFill>
                <a:latin typeface="Cambria Math" pitchFamily="18" charset="0"/>
                <a:ea typeface="Cambria Math" pitchFamily="18" charset="0"/>
              </a:rPr>
              <a:t>Творим, защото можем!</a:t>
            </a:r>
            <a:endParaRPr lang="bg-BG" sz="2800" dirty="0">
              <a:solidFill>
                <a:srgbClr val="9933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78942" y="453479"/>
            <a:ext cx="7758112" cy="7694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bg-BG" sz="4400" dirty="0">
                <a:solidFill>
                  <a:prstClr val="black"/>
                </a:solidFill>
                <a:latin typeface="Monotype Corsiva" pitchFamily="66" charset="0"/>
              </a:rPr>
              <a:t>ИЗКУСТВО С </a:t>
            </a:r>
            <a:r>
              <a:rPr lang="en-US" sz="4400" dirty="0">
                <a:solidFill>
                  <a:prstClr val="black"/>
                </a:solidFill>
                <a:latin typeface="Monotype Corsiva" pitchFamily="66" charset="0"/>
              </a:rPr>
              <a:t>GEOGEBRA</a:t>
            </a:r>
            <a:endParaRPr lang="bg-BG" sz="4400" dirty="0">
              <a:solidFill>
                <a:prstClr val="black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98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8276"/>
          <a:stretch/>
        </p:blipFill>
        <p:spPr bwMode="auto">
          <a:xfrm>
            <a:off x="5396431" y="4328227"/>
            <a:ext cx="2512034" cy="2241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2919353" cy="288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734" r="11098" b="4045"/>
          <a:stretch/>
        </p:blipFill>
        <p:spPr bwMode="auto">
          <a:xfrm>
            <a:off x="1600533" y="4480560"/>
            <a:ext cx="2306746" cy="188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5903" y="1971020"/>
            <a:ext cx="3676007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bg-BG" sz="2400" dirty="0" smtClean="0">
                <a:latin typeface="Segoe Script" pitchFamily="34" charset="0"/>
              </a:rPr>
              <a:t>ПОЗНАТ-НЕПОЗНАТ</a:t>
            </a:r>
            <a:endParaRPr lang="bg-BG" sz="2400" dirty="0">
              <a:latin typeface="Segoe Scrip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2006" y="3428999"/>
            <a:ext cx="512339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/>
              <a:t>Математик-художник или две в едно?</a:t>
            </a:r>
            <a:endParaRPr lang="bg-BG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381000"/>
            <a:ext cx="6426759" cy="7694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23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11000">
        <p14:doors dir="vert"/>
      </p:transition>
    </mc:Choice>
    <mc:Fallback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85974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Бахамски плитчини край остров земен, вълничките разплискани кръжат, </a:t>
            </a:r>
            <a:endParaRPr lang="ru-RU" dirty="0" smtClean="0"/>
          </a:p>
          <a:p>
            <a:r>
              <a:rPr lang="ru-RU" dirty="0" smtClean="0"/>
              <a:t>изписват </a:t>
            </a:r>
            <a:r>
              <a:rPr lang="ru-RU" dirty="0"/>
              <a:t>с йероглифи на езика древен, сърцето ми пленено да </a:t>
            </a:r>
            <a:r>
              <a:rPr lang="ru-RU" dirty="0" smtClean="0"/>
              <a:t>държат.</a:t>
            </a:r>
            <a:endParaRPr lang="bg-BG" dirty="0"/>
          </a:p>
        </p:txBody>
      </p:sp>
      <p:pic>
        <p:nvPicPr>
          <p:cNvPr id="8194" name="Picture 2" descr="D:\M A M A\геогебра-чертежи\мозкилим\килим3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2" t="8328" r="29275" b="7208"/>
          <a:stretch/>
        </p:blipFill>
        <p:spPr bwMode="auto">
          <a:xfrm>
            <a:off x="6572344" y="4060071"/>
            <a:ext cx="2365002" cy="235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966" y="4429452"/>
            <a:ext cx="312737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344" y="1447800"/>
            <a:ext cx="2379144" cy="2283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84966" y="1988204"/>
            <a:ext cx="344389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400" dirty="0" smtClean="0">
                <a:latin typeface="Cambria Math" pitchFamily="18" charset="0"/>
                <a:ea typeface="Cambria Math" pitchFamily="18" charset="0"/>
              </a:rPr>
              <a:t>От извора на Чипровци</a:t>
            </a:r>
            <a:endParaRPr lang="bg-BG" sz="24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8086" y="678359"/>
            <a:ext cx="6426759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19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8000">
        <p14:gallery dir="l"/>
      </p:transition>
    </mc:Choice>
    <mc:Fallback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5565664"/>
            <a:ext cx="68580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400" dirty="0" smtClean="0">
                <a:latin typeface="Monotype Corsiva" pitchFamily="66" charset="0"/>
              </a:rPr>
              <a:t>          </a:t>
            </a:r>
            <a:r>
              <a:rPr lang="ru-RU" sz="4400" dirty="0" smtClean="0">
                <a:latin typeface="Monotype Corsiva" pitchFamily="66" charset="0"/>
              </a:rPr>
              <a:t>Цвят и форма с Делоне</a:t>
            </a:r>
            <a:endParaRPr lang="ru-RU" sz="4400" dirty="0">
              <a:latin typeface="Monotype Corsiva" pitchFamily="66" charset="0"/>
            </a:endParaRPr>
          </a:p>
        </p:txBody>
      </p:sp>
      <p:pic>
        <p:nvPicPr>
          <p:cNvPr id="1026" name="Picture 2" descr="C:\Users\User\Desktop\За София\Соня Клипче\bijjjju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r="12773" b="6444"/>
          <a:stretch/>
        </p:blipFill>
        <p:spPr bwMode="auto">
          <a:xfrm>
            <a:off x="1066800" y="2199598"/>
            <a:ext cx="1819640" cy="276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За София\Соня Клипче\Граци7б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3" t="10025" r="12432" b="5055"/>
          <a:stretch/>
        </p:blipFill>
        <p:spPr bwMode="auto">
          <a:xfrm>
            <a:off x="6388170" y="2199598"/>
            <a:ext cx="1765230" cy="276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User\Desktop\14.02.2014\балерини2.bmp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50" t="4255" r="32923" b="11984"/>
          <a:stretch/>
        </p:blipFill>
        <p:spPr bwMode="auto">
          <a:xfrm>
            <a:off x="3733800" y="1685924"/>
            <a:ext cx="1867071" cy="334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24202" y="339000"/>
            <a:ext cx="6426759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899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8000">
        <p14:prism isContent="1"/>
      </p:transition>
    </mc:Choice>
    <mc:Fallback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" y="457199"/>
            <a:ext cx="712152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14400" y="4626292"/>
            <a:ext cx="6933932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dirty="0">
                <a:latin typeface="Segoe Script" pitchFamily="34" charset="0"/>
              </a:rPr>
              <a:t>Крайната цел на изкуството е удоволствието</a:t>
            </a:r>
          </a:p>
          <a:p>
            <a:pPr algn="r"/>
            <a:r>
              <a:rPr lang="ru-RU" dirty="0">
                <a:latin typeface="Segoe Script" pitchFamily="34" charset="0"/>
              </a:rPr>
              <a:t>                                                                        Готхолд Лесинг</a:t>
            </a:r>
          </a:p>
        </p:txBody>
      </p:sp>
      <p:pic>
        <p:nvPicPr>
          <p:cNvPr id="1026" name="Picture 2" descr="C:\Users\User\Desktop\За София\Соня Клипче\Copy of De lo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56422"/>
            <a:ext cx="2346692" cy="239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За София\Соня Клипче\василена 7 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996" y="1961588"/>
            <a:ext cx="2433950" cy="22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756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2000">
        <p14:prism isContent="1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За София\Соня Клипче\Copy of Соня Делоне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520" y="1980934"/>
            <a:ext cx="2860973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57400" y="5296585"/>
            <a:ext cx="45720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400" dirty="0">
                <a:latin typeface="Monotype Corsiva" pitchFamily="66" charset="0"/>
              </a:rPr>
              <a:t>Човек вижда толкова, колкото знае.</a:t>
            </a:r>
          </a:p>
          <a:p>
            <a:r>
              <a:rPr lang="ru-RU" sz="2400" dirty="0">
                <a:latin typeface="Monotype Corsiva" pitchFamily="66" charset="0"/>
              </a:rPr>
              <a:t>                                                     Гьоте</a:t>
            </a:r>
          </a:p>
        </p:txBody>
      </p:sp>
      <p:sp>
        <p:nvSpPr>
          <p:cNvPr id="3" name="TextBox 2"/>
          <p:cNvSpPr txBox="1"/>
          <p:nvPr/>
        </p:nvSpPr>
        <p:spPr>
          <a:xfrm flipH="1">
            <a:off x="685800" y="377279"/>
            <a:ext cx="7040882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965428"/>
            <a:ext cx="2667000" cy="2892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8344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2000">
        <p14:prism isInverted="1"/>
      </p:transition>
    </mc:Choice>
    <mc:Fallback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638" y="1838327"/>
            <a:ext cx="2535002" cy="338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19200" y="5365432"/>
            <a:ext cx="684276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dirty="0" smtClean="0">
              <a:latin typeface="Monotype Corsiva" pitchFamily="66" charset="0"/>
            </a:endParaRPr>
          </a:p>
          <a:p>
            <a:pPr algn="ctr"/>
            <a:r>
              <a:rPr lang="en-US" dirty="0" smtClean="0">
                <a:latin typeface="Monotype Corsiva" pitchFamily="66" charset="0"/>
              </a:rPr>
              <a:t>“’</a:t>
            </a:r>
            <a:r>
              <a:rPr lang="ru-RU" dirty="0" smtClean="0">
                <a:latin typeface="Monotype Corsiva" pitchFamily="66" charset="0"/>
              </a:rPr>
              <a:t>Как може да има равнодушни към математиката, 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които не само, че не я разбират, но и не съжаляват за това?“</a:t>
            </a:r>
          </a:p>
          <a:p>
            <a:pPr algn="ctr"/>
            <a:r>
              <a:rPr lang="ru-RU" dirty="0" smtClean="0">
                <a:latin typeface="Monotype Corsiva" pitchFamily="66" charset="0"/>
              </a:rPr>
              <a:t>                                                                                                       Архимед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7760" y="560159"/>
            <a:ext cx="6426759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39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2000">
        <p14:prism isInverted="1"/>
      </p:transition>
    </mc:Choice>
    <mc:Fallback>
      <p:transition spd="slow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" y="2168188"/>
            <a:ext cx="2120900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80" y="2590800"/>
            <a:ext cx="3255963" cy="257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6783" y="1534596"/>
            <a:ext cx="2395207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000" dirty="0" smtClean="0">
                <a:latin typeface="Monotype Corsiva" pitchFamily="66" charset="0"/>
              </a:rPr>
              <a:t>Върви по нови пътеки!</a:t>
            </a:r>
            <a:endParaRPr lang="bg-BG" sz="20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39113" y="1999536"/>
            <a:ext cx="3300904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dirty="0" smtClean="0"/>
              <a:t>   </a:t>
            </a:r>
            <a:r>
              <a:rPr lang="bg-BG" sz="2000" dirty="0" smtClean="0">
                <a:latin typeface="Monotype Corsiva" pitchFamily="66" charset="0"/>
              </a:rPr>
              <a:t>Прокарвай своя уникален път!</a:t>
            </a:r>
            <a:endParaRPr lang="bg-BG" sz="20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25639" y="2755582"/>
            <a:ext cx="1524776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2000" dirty="0" smtClean="0">
                <a:latin typeface="Monotype Corsiva" pitchFamily="66" charset="0"/>
              </a:rPr>
              <a:t>Остави следа!</a:t>
            </a:r>
            <a:endParaRPr lang="bg-BG" sz="2000" dirty="0">
              <a:latin typeface="Monotype Corsiva" pitchFamily="66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359" y="3352800"/>
            <a:ext cx="2084387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71600" y="609600"/>
            <a:ext cx="6426759" cy="769441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3275" y="5943600"/>
            <a:ext cx="3783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3600" dirty="0" smtClean="0">
                <a:latin typeface="Monotype Corsiva" pitchFamily="66" charset="0"/>
              </a:rPr>
              <a:t>Творчески послания</a:t>
            </a:r>
            <a:endParaRPr lang="bg-BG" sz="36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3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4000">
        <p14:doors dir="vert"/>
      </p:transition>
    </mc:Choice>
    <mc:Fallback xmlns="">
      <p:transition spd="slow" advClick="0" advTm="3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394124"/>
            <a:ext cx="71352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dirty="0" smtClean="0">
                <a:latin typeface="Book Antiqua" pitchFamily="18" charset="0"/>
              </a:rPr>
              <a:t>Математиците са нещо като французите:</a:t>
            </a:r>
          </a:p>
          <a:p>
            <a:r>
              <a:rPr lang="bg-BG" sz="2800" dirty="0">
                <a:latin typeface="Book Antiqua" pitchFamily="18" charset="0"/>
              </a:rPr>
              <a:t>к</a:t>
            </a:r>
            <a:r>
              <a:rPr lang="bg-BG" sz="2800" dirty="0" smtClean="0">
                <a:latin typeface="Book Antiqua" pitchFamily="18" charset="0"/>
              </a:rPr>
              <a:t>аквото и да им кажеш,</a:t>
            </a:r>
          </a:p>
          <a:p>
            <a:r>
              <a:rPr lang="bg-BG" sz="2800" dirty="0">
                <a:latin typeface="Book Antiqua" pitchFamily="18" charset="0"/>
              </a:rPr>
              <a:t>т</a:t>
            </a:r>
            <a:r>
              <a:rPr lang="bg-BG" sz="2800" dirty="0" smtClean="0">
                <a:latin typeface="Book Antiqua" pitchFamily="18" charset="0"/>
              </a:rPr>
              <a:t>е си го превеждат на своя си език и </a:t>
            </a:r>
          </a:p>
          <a:p>
            <a:r>
              <a:rPr lang="bg-BG" sz="2800" dirty="0">
                <a:latin typeface="Book Antiqua" pitchFamily="18" charset="0"/>
              </a:rPr>
              <a:t>т</a:t>
            </a:r>
            <a:r>
              <a:rPr lang="bg-BG" sz="2800" dirty="0" smtClean="0">
                <a:latin typeface="Book Antiqua" pitchFamily="18" charset="0"/>
              </a:rPr>
              <a:t>о веднага се превръща </a:t>
            </a:r>
          </a:p>
          <a:p>
            <a:r>
              <a:rPr lang="bg-BG" sz="2800" dirty="0">
                <a:latin typeface="Book Antiqua" pitchFamily="18" charset="0"/>
              </a:rPr>
              <a:t>в</a:t>
            </a:r>
            <a:r>
              <a:rPr lang="bg-BG" sz="2800" dirty="0" smtClean="0">
                <a:latin typeface="Book Antiqua" pitchFamily="18" charset="0"/>
              </a:rPr>
              <a:t> нещо съвършено различно.</a:t>
            </a:r>
            <a:endParaRPr lang="bg-BG" sz="2800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6426759" cy="769441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  <p:pic>
        <p:nvPicPr>
          <p:cNvPr id="1026" name="Picture 2" descr="C:\Users\User\Desktop\За София\за Плевен\отвес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3" r="9670" b="16013"/>
          <a:stretch/>
        </p:blipFill>
        <p:spPr bwMode="auto">
          <a:xfrm>
            <a:off x="2667000" y="3694711"/>
            <a:ext cx="3392943" cy="270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94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8000">
        <p14:doors dir="vert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User\Desktop\За София\умна мисъл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237" y="2590800"/>
            <a:ext cx="471487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609600"/>
            <a:ext cx="6426759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ИЗКУСТВО С </a:t>
            </a:r>
            <a:r>
              <a:rPr lang="en-US" sz="4400" dirty="0" smtClean="0">
                <a:latin typeface="Monotype Corsiva" pitchFamily="66" charset="0"/>
              </a:rPr>
              <a:t>GEOGEBRA</a:t>
            </a:r>
            <a:endParaRPr lang="bg-BG" sz="4400" dirty="0"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1905000"/>
            <a:ext cx="3752950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2400" dirty="0" smtClean="0">
                <a:latin typeface="Segoe Script" pitchFamily="34" charset="0"/>
              </a:rPr>
              <a:t>УЧИТЕЛСКА КАРМА</a:t>
            </a:r>
            <a:endParaRPr lang="bg-BG" sz="2400" dirty="0">
              <a:latin typeface="Segoe Scrip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85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8000">
        <p14:doors dir="vert"/>
      </p:transition>
    </mc:Choice>
    <mc:Fallback xmlns="">
      <p:transition spd="slow" advClick="0" advTm="1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Elemental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etro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Elemental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spect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pulent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Hardcover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Median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atch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Thatch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pex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Grid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ppt/theme/themeOverride3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ppt/theme/themeOverride4.xml><?xml version="1.0" encoding="utf-8"?>
<a:themeOverride xmlns:a="http://schemas.openxmlformats.org/drawingml/2006/main">
  <a:clrScheme name="Adjacency">
    <a:dk1>
      <a:srgbClr val="2F2B20"/>
    </a:dk1>
    <a:lt1>
      <a:srgbClr val="FFFFFF"/>
    </a:lt1>
    <a:dk2>
      <a:srgbClr val="675E47"/>
    </a:dk2>
    <a:lt2>
      <a:srgbClr val="DFDCB7"/>
    </a:lt2>
    <a:accent1>
      <a:srgbClr val="A9A57C"/>
    </a:accent1>
    <a:accent2>
      <a:srgbClr val="9CBEBD"/>
    </a:accent2>
    <a:accent3>
      <a:srgbClr val="D2CB6C"/>
    </a:accent3>
    <a:accent4>
      <a:srgbClr val="95A39D"/>
    </a:accent4>
    <a:accent5>
      <a:srgbClr val="C89F5D"/>
    </a:accent5>
    <a:accent6>
      <a:srgbClr val="B1A089"/>
    </a:accent6>
    <a:hlink>
      <a:srgbClr val="D25814"/>
    </a:hlink>
    <a:folHlink>
      <a:srgbClr val="849A0A"/>
    </a:folHlink>
  </a:clrScheme>
</a:themeOverride>
</file>

<file path=ppt/theme/themeOverride5.xml><?xml version="1.0" encoding="utf-8"?>
<a:themeOverride xmlns:a="http://schemas.openxmlformats.org/drawingml/2006/main">
  <a:clrScheme name="Austin">
    <a:dk1>
      <a:sysClr val="windowText" lastClr="000000"/>
    </a:dk1>
    <a:lt1>
      <a:sysClr val="window" lastClr="FFFFFF"/>
    </a:lt1>
    <a:dk2>
      <a:srgbClr val="3E3D2D"/>
    </a:dk2>
    <a:lt2>
      <a:srgbClr val="CAF278"/>
    </a:lt2>
    <a:accent1>
      <a:srgbClr val="94C600"/>
    </a:accent1>
    <a:accent2>
      <a:srgbClr val="71685A"/>
    </a:accent2>
    <a:accent3>
      <a:srgbClr val="FF6700"/>
    </a:accent3>
    <a:accent4>
      <a:srgbClr val="909465"/>
    </a:accent4>
    <a:accent5>
      <a:srgbClr val="956B43"/>
    </a:accent5>
    <a:accent6>
      <a:srgbClr val="FEA022"/>
    </a:accent6>
    <a:hlink>
      <a:srgbClr val="E68200"/>
    </a:hlink>
    <a:folHlink>
      <a:srgbClr val="FFA94A"/>
    </a:folHlink>
  </a:clrScheme>
</a:themeOverride>
</file>

<file path=ppt/theme/themeOverride6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918</TotalTime>
  <Words>563</Words>
  <Application>Microsoft Office PowerPoint</Application>
  <PresentationFormat>On-screen Show (4:3)</PresentationFormat>
  <Paragraphs>119</Paragraphs>
  <Slides>26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Elemental</vt:lpstr>
      <vt:lpstr>Horizon</vt:lpstr>
      <vt:lpstr>Metro</vt:lpstr>
      <vt:lpstr>1_Elemental</vt:lpstr>
      <vt:lpstr>2_Elemental</vt:lpstr>
      <vt:lpstr>Apothecary</vt:lpstr>
      <vt:lpstr>Aspect</vt:lpstr>
      <vt:lpstr>Hardcover</vt:lpstr>
      <vt:lpstr>Opulent</vt:lpstr>
      <vt:lpstr>1_Hardcover</vt:lpstr>
      <vt:lpstr>Median</vt:lpstr>
      <vt:lpstr>Thatch</vt:lpstr>
      <vt:lpstr>1_Thatch</vt:lpstr>
      <vt:lpstr>Origin</vt:lpstr>
      <vt:lpstr>ИЗКУСТВО С GEOGEBRA</vt:lpstr>
      <vt:lpstr>Автор: Николина Цветкова-учител по математика и информационни технологии</vt:lpstr>
      <vt:lpstr>PowerPoint Presentation</vt:lpstr>
      <vt:lpstr>PowerPoint Presentation</vt:lpstr>
      <vt:lpstr>PowerPoint Presentation</vt:lpstr>
      <vt:lpstr>Да представи математиката в друга светлина</vt:lpstr>
      <vt:lpstr>И още нещо...</vt:lpstr>
      <vt:lpstr>От извора...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ИЗКУСТВО С GEOGEBRA</dc:title>
  <dc:creator>User</dc:creator>
  <cp:lastModifiedBy>User</cp:lastModifiedBy>
  <cp:revision>89</cp:revision>
  <dcterms:created xsi:type="dcterms:W3CDTF">2006-08-16T00:00:00Z</dcterms:created>
  <dcterms:modified xsi:type="dcterms:W3CDTF">2015-02-08T16:15:21Z</dcterms:modified>
</cp:coreProperties>
</file>