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378" r:id="rId2"/>
    <p:sldId id="294" r:id="rId3"/>
    <p:sldId id="442" r:id="rId4"/>
    <p:sldId id="425" r:id="rId5"/>
    <p:sldId id="447" r:id="rId6"/>
    <p:sldId id="436" r:id="rId7"/>
    <p:sldId id="448" r:id="rId8"/>
    <p:sldId id="382" r:id="rId9"/>
    <p:sldId id="441" r:id="rId10"/>
    <p:sldId id="440" r:id="rId11"/>
    <p:sldId id="384" r:id="rId12"/>
    <p:sldId id="412" r:id="rId13"/>
    <p:sldId id="443" r:id="rId14"/>
    <p:sldId id="444" r:id="rId15"/>
    <p:sldId id="437" r:id="rId16"/>
    <p:sldId id="446" r:id="rId17"/>
    <p:sldId id="455" r:id="rId18"/>
    <p:sldId id="454" r:id="rId19"/>
    <p:sldId id="449" r:id="rId20"/>
    <p:sldId id="450" r:id="rId21"/>
    <p:sldId id="408" r:id="rId22"/>
    <p:sldId id="439" r:id="rId23"/>
    <p:sldId id="293" r:id="rId24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FE7F5"/>
    <a:srgbClr val="C8D6F0"/>
    <a:srgbClr val="BACCEC"/>
    <a:srgbClr val="A4BC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279" autoAdjust="0"/>
    <p:restoredTop sz="94628" autoAdjust="0"/>
  </p:normalViewPr>
  <p:slideViewPr>
    <p:cSldViewPr>
      <p:cViewPr varScale="1">
        <p:scale>
          <a:sx n="69" d="100"/>
          <a:sy n="69" d="100"/>
        </p:scale>
        <p:origin x="284" y="4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2832" y="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van%20Petkov\Desktop\01.&#1057;&#1090;&#1072;&#1090;&#1080;&#1089;&#1090;&#1080;&#1082;&#1072;-&#1054;&#1041;&#1054;&#1041;&#1065;&#1045;&#1053;&#1040;%2011.08.2018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van%20Petkov\Desktop\01.&#1057;&#1090;&#1072;&#1090;&#1080;&#1089;&#1090;&#1080;&#1082;&#1072;-&#1054;&#1041;&#1054;&#1041;&#1065;&#1045;&#1053;&#1040;%2011.08.2018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van%20Petkov\Desktop\My_Desktop\01.&#1057;&#1090;&#1072;&#1090;&#1080;&#1089;&#1090;&#1080;&#1082;&#1072;-&#1054;&#1041;&#1054;&#1041;&#1065;&#1045;&#1053;&#1040;%2011.08.2018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van%20Petkov\Desktop\01.&#1057;&#1090;&#1072;&#1090;&#1080;&#1089;&#1090;&#1080;&#1082;&#1072;-&#1054;&#1041;&#1054;&#1041;&#1065;&#1045;&#1053;&#1040;%2011.08.2018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600" b="1" i="0" u="none" strike="noStrike" kern="1200" spc="0" baseline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bg-BG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пол</a:t>
            </a:r>
            <a:endParaRPr lang="en-GB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600" b="1" i="0" u="none" strike="noStrike" kern="1200" spc="0" baseline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F2F9-46B1-A58E-6B240FD75C8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F2F9-46B1-A58E-6B240FD75C8F}"/>
              </c:ext>
            </c:extLst>
          </c:dPt>
          <c:dLbls>
            <c:dLbl>
              <c:idx val="0"/>
              <c:layout>
                <c:manualLayout>
                  <c:x val="-0.15372402203301591"/>
                  <c:y val="4.281922764410432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425162006058825"/>
                      <c:h val="0.1954198620215472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F2F9-46B1-A58E-6B240FD75C8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'Карикатура-училищен 2018'!$R$5:$S$5</c:f>
              <c:strCache>
                <c:ptCount val="2"/>
                <c:pt idx="0">
                  <c:v>Момчета</c:v>
                </c:pt>
                <c:pt idx="1">
                  <c:v>Момичета</c:v>
                </c:pt>
              </c:strCache>
            </c:strRef>
          </c:cat>
          <c:val>
            <c:numRef>
              <c:f>'Карикатура-училищен 2018'!$R$6:$S$6</c:f>
              <c:numCache>
                <c:formatCode>General</c:formatCode>
                <c:ptCount val="2"/>
                <c:pt idx="0">
                  <c:v>29</c:v>
                </c:pt>
                <c:pt idx="1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2F9-46B1-A58E-6B240FD75C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4400" b="1" i="0" u="none" strike="noStrike" kern="1200" spc="0" baseline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ru-RU" sz="4400" b="1" i="0" u="none" strike="noStrike" baseline="0" dirty="0" err="1" smtClean="0">
                <a:solidFill>
                  <a:srgbClr val="002060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Възрастовата</a:t>
            </a:r>
            <a:r>
              <a:rPr lang="ru-RU" sz="4400" b="1" i="0" u="none" strike="noStrike" baseline="0" dirty="0" smtClean="0">
                <a:solidFill>
                  <a:srgbClr val="002060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ru-RU" sz="4400" b="1" i="0" u="none" strike="noStrike" baseline="0" dirty="0" err="1" smtClean="0">
                <a:solidFill>
                  <a:srgbClr val="002060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група</a:t>
            </a:r>
            <a:r>
              <a:rPr lang="ru-RU" sz="4400" b="1" i="0" u="none" strike="noStrike" baseline="0" dirty="0" smtClean="0">
                <a:solidFill>
                  <a:srgbClr val="002060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 на </a:t>
            </a:r>
            <a:r>
              <a:rPr lang="ru-RU" sz="4400" b="1" i="0" u="none" strike="noStrike" baseline="0" dirty="0" err="1" smtClean="0">
                <a:solidFill>
                  <a:srgbClr val="002060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учениците</a:t>
            </a:r>
            <a:endParaRPr lang="en-GB" sz="4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c:rich>
      </c:tx>
      <c:layout>
        <c:manualLayout>
          <c:xMode val="edge"/>
          <c:yMode val="edge"/>
          <c:x val="0.10435000229189764"/>
          <c:y val="2.009270418617340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4400" b="1" i="0" u="none" strike="noStrike" kern="1200" spc="0" baseline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9.4496672025947803E-2"/>
          <c:y val="0.25802219886793148"/>
          <c:w val="0.82085181561798914"/>
          <c:h val="0.59487089072035693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B359-4479-9E37-93F7DB11E37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B359-4479-9E37-93F7DB11E37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B359-4479-9E37-93F7DB11E37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B359-4479-9E37-93F7DB11E37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B359-4479-9E37-93F7DB11E375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B359-4479-9E37-93F7DB11E375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B359-4479-9E37-93F7DB11E375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B359-4479-9E37-93F7DB11E375}"/>
              </c:ext>
            </c:extLst>
          </c:dPt>
          <c:dLbls>
            <c:dLbl>
              <c:idx val="0"/>
              <c:layout>
                <c:manualLayout>
                  <c:x val="-0.13303125604536559"/>
                  <c:y val="6.702085844188897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B359-4479-9E37-93F7DB11E375}"/>
                </c:ext>
              </c:extLst>
            </c:dLbl>
            <c:dLbl>
              <c:idx val="1"/>
              <c:layout>
                <c:manualLayout>
                  <c:x val="8.9304762563289397E-2"/>
                  <c:y val="-0.28513850078542607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B359-4479-9E37-93F7DB11E375}"/>
                </c:ext>
              </c:extLst>
            </c:dLbl>
            <c:dLbl>
              <c:idx val="2"/>
              <c:layout>
                <c:manualLayout>
                  <c:x val="-4.1054122021063994E-3"/>
                  <c:y val="-0.2101865423972564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rgbClr val="C000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B359-4479-9E37-93F7DB11E375}"/>
                </c:ext>
              </c:extLst>
            </c:dLbl>
            <c:dLbl>
              <c:idx val="5"/>
              <c:layout>
                <c:manualLayout>
                  <c:x val="-1.052928198552839E-3"/>
                  <c:y val="-0.1651923502406106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rgbClr val="C000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B359-4479-9E37-93F7DB11E375}"/>
                </c:ext>
              </c:extLst>
            </c:dLbl>
            <c:dLbl>
              <c:idx val="6"/>
              <c:layout>
                <c:manualLayout>
                  <c:x val="9.4068996218757264E-2"/>
                  <c:y val="0.1079669066306275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B359-4479-9E37-93F7DB11E375}"/>
                </c:ext>
              </c:extLst>
            </c:dLbl>
            <c:dLbl>
              <c:idx val="7"/>
              <c:layout>
                <c:manualLayout>
                  <c:x val="7.5756442757331455E-2"/>
                  <c:y val="-6.3670843886544249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rgbClr val="C000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F-B359-4479-9E37-93F7DB11E37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19050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'Карикатура-училищен 2018'!$B$2:$I$2</c:f>
              <c:strCache>
                <c:ptCount val="8"/>
                <c:pt idx="0">
                  <c:v>V</c:v>
                </c:pt>
                <c:pt idx="1">
                  <c:v>VI</c:v>
                </c:pt>
                <c:pt idx="2">
                  <c:v>VII</c:v>
                </c:pt>
                <c:pt idx="3">
                  <c:v>VIII</c:v>
                </c:pt>
                <c:pt idx="4">
                  <c:v>IX</c:v>
                </c:pt>
                <c:pt idx="5">
                  <c:v>X</c:v>
                </c:pt>
                <c:pt idx="6">
                  <c:v>XI</c:v>
                </c:pt>
                <c:pt idx="7">
                  <c:v>XII</c:v>
                </c:pt>
              </c:strCache>
            </c:strRef>
          </c:cat>
          <c:val>
            <c:numRef>
              <c:f>'Карикатура-училищен 2018'!$B$3:$I$3</c:f>
              <c:numCache>
                <c:formatCode>General</c:formatCode>
                <c:ptCount val="8"/>
                <c:pt idx="0">
                  <c:v>23</c:v>
                </c:pt>
                <c:pt idx="1">
                  <c:v>18</c:v>
                </c:pt>
                <c:pt idx="2">
                  <c:v>5</c:v>
                </c:pt>
                <c:pt idx="5">
                  <c:v>4</c:v>
                </c:pt>
                <c:pt idx="6">
                  <c:v>8</c:v>
                </c:pt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B359-4479-9E37-93F7DB11E3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1" i="0" u="none" strike="noStrike" kern="1200" baseline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bg-BG" sz="4000" b="1" i="0" u="none" strike="noStrike" kern="1200" spc="0" baseline="0" dirty="0" smtClean="0">
                <a:solidFill>
                  <a:srgbClr val="002060"/>
                </a:solidFill>
                <a:effectLst>
                  <a:outerShdw blurRad="381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rPr>
              <a:t>Реализирани:</a:t>
            </a:r>
            <a:endParaRPr lang="en-GB" sz="4000" b="1" i="0" u="none" strike="noStrike" kern="1200" spc="0" baseline="0" dirty="0">
              <a:solidFill>
                <a:srgbClr val="002060"/>
              </a:solidFill>
              <a:effectLst>
                <a:outerShdw blurRad="38100" dist="38100" dir="2700000" algn="tl" rotWithShape="0">
                  <a:srgbClr val="000000">
                    <a:alpha val="43000"/>
                  </a:srgbClr>
                </a:outerShdw>
              </a:effectLst>
              <a:latin typeface="+mn-lt"/>
              <a:ea typeface="+mn-ea"/>
              <a:cs typeface="+mn-cs"/>
            </a:endParaRPr>
          </a:p>
        </c:rich>
      </c:tx>
      <c:layout>
        <c:manualLayout>
          <c:xMode val="edge"/>
          <c:yMode val="edge"/>
          <c:x val="0.28763247115668883"/>
          <c:y val="4.002564529867051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84DC-4C43-B51E-5E61C036D02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84DC-4C43-B51E-5E61C036D027}"/>
              </c:ext>
            </c:extLst>
          </c:dPt>
          <c:dLbls>
            <c:dLbl>
              <c:idx val="0"/>
              <c:layout>
                <c:manualLayout>
                  <c:x val="-0.1226038443939374"/>
                  <c:y val="-0.31822660136528047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84DC-4C43-B51E-5E61C036D027}"/>
                </c:ext>
              </c:extLst>
            </c:dLbl>
            <c:dLbl>
              <c:idx val="1"/>
              <c:layout>
                <c:manualLayout>
                  <c:x val="0.18392765681402631"/>
                  <c:y val="0.10110624282487127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84DC-4C43-B51E-5E61C036D02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'[01.Статистика-ОБОБЩЕНА 11.08.2018.xlsx]Карикатура-училищен 2018'!$R$1:$S$1</c:f>
              <c:strCache>
                <c:ptCount val="2"/>
                <c:pt idx="0">
                  <c:v>в час</c:v>
                </c:pt>
                <c:pt idx="1">
                  <c:v>вкъщи</c:v>
                </c:pt>
              </c:strCache>
            </c:strRef>
          </c:cat>
          <c:val>
            <c:numRef>
              <c:f>'[01.Статистика-ОБОБЩЕНА 11.08.2018.xlsx]Карикатура-училищен 2018'!$R$2:$S$2</c:f>
              <c:numCache>
                <c:formatCode>0</c:formatCode>
                <c:ptCount val="2"/>
                <c:pt idx="0">
                  <c:v>55</c:v>
                </c:pt>
                <c:pt idx="1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4DC-4C43-B51E-5E61C036D0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600" b="1" i="0" u="none" strike="noStrike" kern="1200" baseline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600" b="1" i="0" u="none" strike="noStrike" kern="1200" spc="0" baseline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bg-BG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брой разработени </a:t>
            </a:r>
            <a:r>
              <a:rPr lang="bg-BG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проекти</a:t>
            </a:r>
            <a:endParaRPr lang="en-GB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600" b="1" i="0" u="none" strike="noStrike" kern="1200" spc="0" baseline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9668630722446773E-2"/>
          <c:y val="0.30072977196297224"/>
          <c:w val="0.84066273855510643"/>
          <c:h val="0.53407186909557591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20DC-4E80-A9D4-3B07DDF4DED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20DC-4E80-A9D4-3B07DDF4DED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20DC-4E80-A9D4-3B07DDF4DEDC}"/>
              </c:ext>
            </c:extLst>
          </c:dPt>
          <c:dLbls>
            <c:dLbl>
              <c:idx val="0"/>
              <c:layout>
                <c:manualLayout>
                  <c:x val="-0.14120825316361119"/>
                  <c:y val="-0.3041045773769205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800" b="1" i="0" u="none" strike="noStrike" kern="1200" baseline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20DC-4E80-A9D4-3B07DDF4DEDC}"/>
                </c:ext>
              </c:extLst>
            </c:dLbl>
            <c:dLbl>
              <c:idx val="1"/>
              <c:layout>
                <c:manualLayout>
                  <c:x val="-0.12155642981654942"/>
                  <c:y val="9.66548033542079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800" b="1" i="0" u="none" strike="noStrike" kern="1200" baseline="0">
                      <a:solidFill>
                        <a:srgbClr val="C000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20DC-4E80-A9D4-3B07DDF4DEDC}"/>
                </c:ext>
              </c:extLst>
            </c:dLbl>
            <c:dLbl>
              <c:idx val="2"/>
              <c:layout>
                <c:manualLayout>
                  <c:x val="0.26658616102635596"/>
                  <c:y val="6.508086461564055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800" b="1" i="0" u="none" strike="noStrike" kern="1200" baseline="0">
                      <a:solidFill>
                        <a:srgbClr val="C000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20DC-4E80-A9D4-3B07DDF4DED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15875" cap="flat" cmpd="sng" algn="ctr">
                  <a:solidFill>
                    <a:srgbClr val="C00000"/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'Карикатура-училищен 2018'!$L$2:$N$2</c:f>
              <c:strCache>
                <c:ptCount val="3"/>
                <c:pt idx="0">
                  <c:v>С един</c:v>
                </c:pt>
                <c:pt idx="1">
                  <c:v>С два</c:v>
                </c:pt>
                <c:pt idx="2">
                  <c:v>С три  </c:v>
                </c:pt>
              </c:strCache>
            </c:strRef>
          </c:cat>
          <c:val>
            <c:numRef>
              <c:f>'Карикатура-училищен 2018'!$L$3:$N$3</c:f>
              <c:numCache>
                <c:formatCode>General</c:formatCode>
                <c:ptCount val="3"/>
                <c:pt idx="0">
                  <c:v>53</c:v>
                </c:pt>
                <c:pt idx="1">
                  <c:v>10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0DC-4E80-A9D4-3B07DDF4DE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1" i="0" u="none" strike="noStrike" kern="1200" baseline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fld id="{27DBBCD5-0BC7-4DDA-BD1A-76200E984BA1}" type="datetimeFigureOut">
              <a:rPr lang="bg-BG"/>
              <a:pPr>
                <a:defRPr/>
              </a:pPr>
              <a:t>7.2.2019 г.</a:t>
            </a:fld>
            <a:endParaRPr lang="bg-B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A723369-7B18-400A-B311-8A0AAD8A5C06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24232454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fld id="{DAAF17B8-B2D3-4A5D-B7CE-8D811D1FF32E}" type="datetimeFigureOut">
              <a:rPr lang="en-US"/>
              <a:pPr>
                <a:defRPr/>
              </a:pPr>
              <a:t>2/7/2019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C437F3B7-0FD0-4D9A-8228-76A5D9265F17}" type="slidenum">
              <a:rPr lang="en-US" altLang="bg-BG"/>
              <a:pPr>
                <a:defRPr/>
              </a:pPr>
              <a:t>‹#›</a:t>
            </a:fld>
            <a:endParaRPr lang="en-US" altLang="bg-BG"/>
          </a:p>
        </p:txBody>
      </p:sp>
    </p:spTree>
    <p:extLst>
      <p:ext uri="{BB962C8B-B14F-4D97-AF65-F5344CB8AC3E}">
        <p14:creationId xmlns:p14="http://schemas.microsoft.com/office/powerpoint/2010/main" val="119062018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C41DDA-C88D-40ED-BD4A-AFF1EBFD4424}" type="datetimeFigureOut">
              <a:rPr lang="en-US"/>
              <a:pPr>
                <a:defRPr/>
              </a:pPr>
              <a:t>2/7/2019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82EF45-E558-45F8-BA0A-5CA7FBDB8775}" type="slidenum">
              <a:rPr lang="en-US" altLang="bg-BG"/>
              <a:pPr>
                <a:defRPr/>
              </a:pPr>
              <a:t>‹#›</a:t>
            </a:fld>
            <a:endParaRPr lang="en-US" altLang="bg-BG"/>
          </a:p>
        </p:txBody>
      </p:sp>
    </p:spTree>
    <p:extLst>
      <p:ext uri="{BB962C8B-B14F-4D97-AF65-F5344CB8AC3E}">
        <p14:creationId xmlns:p14="http://schemas.microsoft.com/office/powerpoint/2010/main" val="2107461239"/>
      </p:ext>
    </p:extLst>
  </p:cSld>
  <p:clrMapOvr>
    <a:masterClrMapping/>
  </p:clrMapOvr>
  <p:transition spd="slow">
    <p:blinds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60648"/>
            <a:ext cx="10972800" cy="1143000"/>
          </a:xfr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83357"/>
            <a:ext cx="10972800" cy="4525963"/>
          </a:xfrm>
        </p:spPr>
        <p:txBody>
          <a:bodyPr/>
          <a:lstStyle>
            <a:lvl1pPr marL="0" indent="0" algn="just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just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914400" indent="0" algn="just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371600" indent="0" algn="just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1828800" indent="0" algn="just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46EC35-85E6-49AE-9C3B-ABA268D6539C}" type="datetimeFigureOut">
              <a:rPr lang="en-US"/>
              <a:pPr>
                <a:defRPr/>
              </a:pPr>
              <a:t>2/7/2019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694068-74F4-4A92-B8B1-652EF460018E}" type="slidenum">
              <a:rPr lang="en-US" altLang="bg-BG"/>
              <a:pPr>
                <a:defRPr/>
              </a:pPr>
              <a:t>‹#›</a:t>
            </a:fld>
            <a:endParaRPr lang="en-US" altLang="bg-BG"/>
          </a:p>
        </p:txBody>
      </p:sp>
    </p:spTree>
    <p:extLst>
      <p:ext uri="{BB962C8B-B14F-4D97-AF65-F5344CB8AC3E}">
        <p14:creationId xmlns:p14="http://schemas.microsoft.com/office/powerpoint/2010/main" val="1664572901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24C51C-0C63-47CA-B4C4-619043D2ABB8}" type="datetimeFigureOut">
              <a:rPr lang="en-US"/>
              <a:pPr>
                <a:defRPr/>
              </a:pPr>
              <a:t>2/7/2019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E713AE-CCFC-4E93-A3A8-1C226518834A}" type="slidenum">
              <a:rPr lang="en-US" altLang="bg-BG"/>
              <a:pPr>
                <a:defRPr/>
              </a:pPr>
              <a:t>‹#›</a:t>
            </a:fld>
            <a:endParaRPr lang="en-US" altLang="bg-BG"/>
          </a:p>
        </p:txBody>
      </p:sp>
    </p:spTree>
    <p:extLst>
      <p:ext uri="{BB962C8B-B14F-4D97-AF65-F5344CB8AC3E}">
        <p14:creationId xmlns:p14="http://schemas.microsoft.com/office/powerpoint/2010/main" val="1894246100"/>
      </p:ext>
    </p:extLst>
  </p:cSld>
  <p:clrMapOvr>
    <a:masterClrMapping/>
  </p:clrMapOvr>
  <p:transition spd="slow">
    <p:blinds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E583D7-2793-484D-8435-E71FCC9F1FCD}" type="datetimeFigureOut">
              <a:rPr lang="en-US"/>
              <a:pPr>
                <a:defRPr/>
              </a:pPr>
              <a:t>2/7/2019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474F3A-19EC-4CBC-BED4-253EFCC1E9A4}" type="slidenum">
              <a:rPr lang="en-US" altLang="bg-BG"/>
              <a:pPr>
                <a:defRPr/>
              </a:pPr>
              <a:t>‹#›</a:t>
            </a:fld>
            <a:endParaRPr lang="en-US" altLang="bg-BG"/>
          </a:p>
        </p:txBody>
      </p:sp>
    </p:spTree>
    <p:extLst>
      <p:ext uri="{BB962C8B-B14F-4D97-AF65-F5344CB8AC3E}">
        <p14:creationId xmlns:p14="http://schemas.microsoft.com/office/powerpoint/2010/main" val="2925283269"/>
      </p:ext>
    </p:extLst>
  </p:cSld>
  <p:clrMapOvr>
    <a:masterClrMapping/>
  </p:clrMapOvr>
  <p:transition spd="slow">
    <p:blinds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A7476D-9257-4F6F-9DFC-F99305F59368}" type="datetimeFigureOut">
              <a:rPr lang="en-US"/>
              <a:pPr>
                <a:defRPr/>
              </a:pPr>
              <a:t>2/7/2019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E0FF22-F831-4A31-9C82-1D598B586399}" type="slidenum">
              <a:rPr lang="en-US" altLang="bg-BG"/>
              <a:pPr>
                <a:defRPr/>
              </a:pPr>
              <a:t>‹#›</a:t>
            </a:fld>
            <a:endParaRPr lang="en-US" altLang="bg-BG"/>
          </a:p>
        </p:txBody>
      </p:sp>
    </p:spTree>
    <p:extLst>
      <p:ext uri="{BB962C8B-B14F-4D97-AF65-F5344CB8AC3E}">
        <p14:creationId xmlns:p14="http://schemas.microsoft.com/office/powerpoint/2010/main" val="3638418138"/>
      </p:ext>
    </p:extLst>
  </p:cSld>
  <p:clrMapOvr>
    <a:masterClrMapping/>
  </p:clrMapOvr>
  <p:transition spd="slow">
    <p:blinds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B1949C-1855-434E-96F3-57EF9B054145}" type="datetimeFigureOut">
              <a:rPr lang="en-US"/>
              <a:pPr>
                <a:defRPr/>
              </a:pPr>
              <a:t>2/7/2019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AF82E9-28B3-46E7-B489-B2CA358E17F1}" type="slidenum">
              <a:rPr lang="en-US" altLang="bg-BG"/>
              <a:pPr>
                <a:defRPr/>
              </a:pPr>
              <a:t>‹#›</a:t>
            </a:fld>
            <a:endParaRPr lang="en-US" altLang="bg-BG"/>
          </a:p>
        </p:txBody>
      </p:sp>
    </p:spTree>
    <p:extLst>
      <p:ext uri="{BB962C8B-B14F-4D97-AF65-F5344CB8AC3E}">
        <p14:creationId xmlns:p14="http://schemas.microsoft.com/office/powerpoint/2010/main" val="2872044563"/>
      </p:ext>
    </p:extLst>
  </p:cSld>
  <p:clrMapOvr>
    <a:masterClrMapping/>
  </p:clrMapOvr>
  <p:transition spd="slow">
    <p:blinds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916B8A-8CF9-44BB-BADB-4170914B25F5}" type="datetimeFigureOut">
              <a:rPr lang="en-US"/>
              <a:pPr>
                <a:defRPr/>
              </a:pPr>
              <a:t>2/7/2019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5AF6A7-3643-4E1A-B092-376C5978152D}" type="slidenum">
              <a:rPr lang="en-US" altLang="bg-BG"/>
              <a:pPr>
                <a:defRPr/>
              </a:pPr>
              <a:t>‹#›</a:t>
            </a:fld>
            <a:endParaRPr lang="en-US" altLang="bg-BG"/>
          </a:p>
        </p:txBody>
      </p:sp>
    </p:spTree>
    <p:extLst>
      <p:ext uri="{BB962C8B-B14F-4D97-AF65-F5344CB8AC3E}">
        <p14:creationId xmlns:p14="http://schemas.microsoft.com/office/powerpoint/2010/main" val="2201690040"/>
      </p:ext>
    </p:extLst>
  </p:cSld>
  <p:clrMapOvr>
    <a:masterClrMapping/>
  </p:clrMapOvr>
  <p:transition spd="slow">
    <p:blinds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7D54EE-3A8A-41E4-BB27-9197680F5689}" type="datetimeFigureOut">
              <a:rPr lang="en-US"/>
              <a:pPr>
                <a:defRPr/>
              </a:pPr>
              <a:t>2/7/2019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6144FD-E0AE-4850-9602-314093054E43}" type="slidenum">
              <a:rPr lang="en-US" altLang="bg-BG"/>
              <a:pPr>
                <a:defRPr/>
              </a:pPr>
              <a:t>‹#›</a:t>
            </a:fld>
            <a:endParaRPr lang="en-US" altLang="bg-BG"/>
          </a:p>
        </p:txBody>
      </p:sp>
    </p:spTree>
    <p:extLst>
      <p:ext uri="{BB962C8B-B14F-4D97-AF65-F5344CB8AC3E}">
        <p14:creationId xmlns:p14="http://schemas.microsoft.com/office/powerpoint/2010/main" val="1760255186"/>
      </p:ext>
    </p:extLst>
  </p:cSld>
  <p:clrMapOvr>
    <a:masterClrMapping/>
  </p:clrMapOvr>
  <p:transition spd="slow">
    <p:blinds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AF27D2-E00F-46CC-A792-BF1407AB8647}" type="datetimeFigureOut">
              <a:rPr lang="en-US"/>
              <a:pPr>
                <a:defRPr/>
              </a:pPr>
              <a:t>2/7/2019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AA59AE-744D-4639-9753-8A2C94F4AF3E}" type="slidenum">
              <a:rPr lang="en-US" altLang="bg-BG"/>
              <a:pPr>
                <a:defRPr/>
              </a:pPr>
              <a:t>‹#›</a:t>
            </a:fld>
            <a:endParaRPr lang="en-US" altLang="bg-BG"/>
          </a:p>
        </p:txBody>
      </p:sp>
    </p:spTree>
    <p:extLst>
      <p:ext uri="{BB962C8B-B14F-4D97-AF65-F5344CB8AC3E}">
        <p14:creationId xmlns:p14="http://schemas.microsoft.com/office/powerpoint/2010/main" val="2797338022"/>
      </p:ext>
    </p:extLst>
  </p:cSld>
  <p:clrMapOvr>
    <a:masterClrMapping/>
  </p:clrMapOvr>
  <p:transition spd="slow">
    <p:blinds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F22371-34A7-45CF-AFE9-E5E09D878672}" type="datetimeFigureOut">
              <a:rPr lang="en-US"/>
              <a:pPr>
                <a:defRPr/>
              </a:pPr>
              <a:t>2/7/2019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580BBB-2C7F-4C5B-9E24-07BB043375E1}" type="slidenum">
              <a:rPr lang="en-US" altLang="bg-BG"/>
              <a:pPr>
                <a:defRPr/>
              </a:pPr>
              <a:t>‹#›</a:t>
            </a:fld>
            <a:endParaRPr lang="en-US" altLang="bg-BG"/>
          </a:p>
        </p:txBody>
      </p:sp>
    </p:spTree>
    <p:extLst>
      <p:ext uri="{BB962C8B-B14F-4D97-AF65-F5344CB8AC3E}">
        <p14:creationId xmlns:p14="http://schemas.microsoft.com/office/powerpoint/2010/main" val="533801359"/>
      </p:ext>
    </p:extLst>
  </p:cSld>
  <p:clrMapOvr>
    <a:masterClrMapping/>
  </p:clrMapOvr>
  <p:transition spd="slow">
    <p:blinds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51585C-FC6F-45E3-AD66-496D227F63FF}" type="datetimeFigureOut">
              <a:rPr lang="en-US"/>
              <a:pPr>
                <a:defRPr/>
              </a:pPr>
              <a:t>2/7/2019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9385DF-FFBB-4217-9039-056FD39B241B}" type="slidenum">
              <a:rPr lang="en-US" altLang="bg-BG"/>
              <a:pPr>
                <a:defRPr/>
              </a:pPr>
              <a:t>‹#›</a:t>
            </a:fld>
            <a:endParaRPr lang="en-US" altLang="bg-BG"/>
          </a:p>
        </p:txBody>
      </p:sp>
    </p:spTree>
    <p:extLst>
      <p:ext uri="{BB962C8B-B14F-4D97-AF65-F5344CB8AC3E}">
        <p14:creationId xmlns:p14="http://schemas.microsoft.com/office/powerpoint/2010/main" val="2784572132"/>
      </p:ext>
    </p:extLst>
  </p:cSld>
  <p:clrMapOvr>
    <a:masterClrMapping/>
  </p:clrMapOvr>
  <p:transition spd="slow">
    <p:blinds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C8D6F0"/>
            </a:gs>
            <a:gs pos="50000">
              <a:srgbClr val="DFE7F5"/>
            </a:gs>
            <a:gs pos="100000">
              <a:srgbClr val="E1E8F5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FDD4A5A-378B-451D-B1FC-EAD175A6DA00}" type="datetimeFigureOut">
              <a:rPr lang="en-US"/>
              <a:pPr>
                <a:defRPr/>
              </a:pPr>
              <a:t>2/7/2019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C5C281F3-7EAF-42DA-8E46-69CFF180A8A0}" type="slidenum">
              <a:rPr lang="en-US" altLang="bg-BG"/>
              <a:pPr>
                <a:defRPr/>
              </a:pPr>
              <a:t>‹#›</a:t>
            </a:fld>
            <a:endParaRPr lang="en-US" alt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13" r:id="rId1"/>
    <p:sldLayoutId id="2147484323" r:id="rId2"/>
    <p:sldLayoutId id="2147484314" r:id="rId3"/>
    <p:sldLayoutId id="2147484315" r:id="rId4"/>
    <p:sldLayoutId id="2147484316" r:id="rId5"/>
    <p:sldLayoutId id="2147484317" r:id="rId6"/>
    <p:sldLayoutId id="2147484318" r:id="rId7"/>
    <p:sldLayoutId id="2147484319" r:id="rId8"/>
    <p:sldLayoutId id="2147484320" r:id="rId9"/>
    <p:sldLayoutId id="2147484321" r:id="rId10"/>
    <p:sldLayoutId id="2147484322" r:id="rId11"/>
  </p:sldLayoutIdLst>
  <p:transition spd="slow">
    <p:blinds dir="vert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tonediko.com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sites.google.com/view/schoolcartoon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sites.google.com/view/schoolcartoon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sites.google.com/view/schoolcartoon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sites.google.com/view/schoolcartoon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1271465" y="1052514"/>
            <a:ext cx="10729192" cy="702875"/>
          </a:xfrm>
        </p:spPr>
        <p:txBody>
          <a:bodyPr/>
          <a:lstStyle/>
          <a:p>
            <a:pPr eaLnBrk="1" hangingPunct="1">
              <a:defRPr/>
            </a:pPr>
            <a:r>
              <a:rPr lang="bg-BG" altLang="en-US" sz="2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ДИНАМИЧНА МАТЕМАТИКА В ОБРАЗОВАНИЕТО</a:t>
            </a:r>
            <a:endParaRPr lang="en-US" altLang="en-US" sz="2600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51" name="Subtitle 2"/>
          <p:cNvSpPr>
            <a:spLocks noGrp="1"/>
          </p:cNvSpPr>
          <p:nvPr>
            <p:ph type="subTitle" idx="1"/>
          </p:nvPr>
        </p:nvSpPr>
        <p:spPr>
          <a:xfrm>
            <a:off x="9603904" y="5354435"/>
            <a:ext cx="2396752" cy="850925"/>
          </a:xfrm>
        </p:spPr>
        <p:txBody>
          <a:bodyPr/>
          <a:lstStyle/>
          <a:p>
            <a:pPr algn="l" eaLnBrk="1" hangingPunct="1">
              <a:spcBef>
                <a:spcPts val="0"/>
              </a:spcBef>
              <a:defRPr/>
            </a:pPr>
            <a:r>
              <a:rPr lang="bg-BG" altLang="en-US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Иван Петков</a:t>
            </a:r>
          </a:p>
          <a:p>
            <a:pPr algn="l" eaLnBrk="1" hangingPunct="1">
              <a:spcBef>
                <a:spcPts val="0"/>
              </a:spcBef>
              <a:defRPr/>
            </a:pPr>
            <a:r>
              <a:rPr lang="en-US" altLang="en-US" sz="16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e-mail: </a:t>
            </a:r>
            <a:r>
              <a:rPr lang="en-US" altLang="en-US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jan_1@abv.bg</a:t>
            </a:r>
          </a:p>
          <a:p>
            <a:pPr algn="l" eaLnBrk="1" hangingPunct="1">
              <a:spcBef>
                <a:spcPts val="0"/>
              </a:spcBef>
              <a:defRPr/>
            </a:pPr>
            <a:r>
              <a:rPr lang="bg-BG" altLang="en-US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Докторант на ИМИ - БАН</a:t>
            </a:r>
          </a:p>
        </p:txBody>
      </p:sp>
      <p:sp>
        <p:nvSpPr>
          <p:cNvPr id="2" name="Rectangle 1"/>
          <p:cNvSpPr/>
          <p:nvPr/>
        </p:nvSpPr>
        <p:spPr>
          <a:xfrm>
            <a:off x="1271464" y="190501"/>
            <a:ext cx="10729192" cy="8620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US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INSTITUTE OF MATHEMATICS AND INFORMATICS </a:t>
            </a:r>
          </a:p>
          <a:p>
            <a:pPr algn="ctr" eaLnBrk="1" hangingPunct="1">
              <a:defRPr/>
            </a:pPr>
            <a:r>
              <a:rPr lang="en-US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BULGARIAN ACADEMY OF SCIENCES</a:t>
            </a:r>
            <a:r>
              <a:rPr lang="ru-RU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Rectangle 2"/>
          <p:cNvSpPr/>
          <p:nvPr/>
        </p:nvSpPr>
        <p:spPr>
          <a:xfrm>
            <a:off x="191344" y="6205360"/>
            <a:ext cx="118093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bg-BG" sz="1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09</a:t>
            </a:r>
            <a:r>
              <a:rPr lang="en-US" sz="1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bg-BG" sz="1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2.201</a:t>
            </a:r>
            <a:r>
              <a:rPr lang="bg-BG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1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1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bg-BG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defRPr/>
            </a:pPr>
            <a:r>
              <a:rPr lang="bg-BG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гр. София</a:t>
            </a:r>
            <a:endParaRPr lang="ru-RU" sz="1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6" name="Picture 8" descr="C:\Users\Admin\Desktop\IMI-logo-from-PS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344" y="231511"/>
            <a:ext cx="989013" cy="123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le 1"/>
          <p:cNvSpPr txBox="1">
            <a:spLocks/>
          </p:cNvSpPr>
          <p:nvPr/>
        </p:nvSpPr>
        <p:spPr bwMode="auto">
          <a:xfrm>
            <a:off x="191344" y="2996952"/>
            <a:ext cx="1180931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defRPr/>
            </a:pPr>
            <a:r>
              <a:rPr lang="ru-RU" alt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en-US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Общуването</a:t>
            </a:r>
            <a:r>
              <a:rPr lang="ru-RU" alt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ru-RU" altLang="en-US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часовете</a:t>
            </a:r>
            <a:r>
              <a:rPr lang="ru-RU" alt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 </a:t>
            </a:r>
            <a:r>
              <a:rPr lang="ru-RU" altLang="en-US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Информационни</a:t>
            </a:r>
            <a:r>
              <a:rPr lang="ru-RU" alt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технологии </a:t>
            </a:r>
            <a:endParaRPr lang="ru-RU" altLang="en-US" sz="3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defRPr/>
            </a:pPr>
            <a:r>
              <a:rPr lang="ru-RU" alt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altLang="en-US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Google</a:t>
            </a:r>
            <a:r>
              <a:rPr lang="ru-RU" alt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bg-BG" alt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altLang="en-US" sz="3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ласна</a:t>
            </a:r>
            <a:r>
              <a:rPr lang="ru-RU" alt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ontent Placeholder 2"/>
          <p:cNvSpPr>
            <a:spLocks noGrp="1"/>
          </p:cNvSpPr>
          <p:nvPr>
            <p:ph idx="1"/>
          </p:nvPr>
        </p:nvSpPr>
        <p:spPr>
          <a:xfrm>
            <a:off x="263352" y="2132856"/>
            <a:ext cx="11593288" cy="4032448"/>
          </a:xfrm>
        </p:spPr>
        <p:txBody>
          <a:bodyPr/>
          <a:lstStyle/>
          <a:p>
            <a:pPr>
              <a:defRPr/>
            </a:pPr>
            <a:r>
              <a:rPr lang="ru-RU" altLang="bg-BG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altLang="bg-BG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Акцент</a:t>
            </a:r>
            <a:r>
              <a:rPr lang="bg-BG" altLang="bg-BG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ru-RU" altLang="bg-BG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Използване </a:t>
            </a:r>
            <a:r>
              <a:rPr lang="ru-RU" altLang="bg-BG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</a:t>
            </a:r>
            <a:r>
              <a:rPr lang="en-US" altLang="bg-BG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Google </a:t>
            </a:r>
            <a:r>
              <a:rPr lang="bg-BG" altLang="en-US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класна стая</a:t>
            </a:r>
            <a:r>
              <a:rPr lang="en-US" altLang="bg-BG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bg-BG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bg-BG" altLang="bg-BG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обучението по </a:t>
            </a:r>
            <a:r>
              <a:rPr lang="bg-BG" altLang="bg-BG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Информационни технологии</a:t>
            </a:r>
            <a:r>
              <a:rPr lang="en-US" altLang="bg-BG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bg-BG" altLang="bg-BG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цел организирането </a:t>
            </a:r>
            <a:r>
              <a:rPr lang="bg-BG" altLang="bg-BG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провеждането на училищен </a:t>
            </a:r>
            <a:r>
              <a:rPr lang="ru-RU" altLang="bg-BG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онлайн конкурс</a:t>
            </a:r>
            <a:r>
              <a:rPr lang="en-US" altLang="bg-BG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altLang="bg-BG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111" y="908720"/>
            <a:ext cx="11233248" cy="5472608"/>
          </a:xfrm>
        </p:spPr>
        <p:txBody>
          <a:bodyPr/>
          <a:lstStyle/>
          <a:p>
            <a:pPr>
              <a:defRPr/>
            </a:pPr>
            <a:r>
              <a:rPr lang="en-US" altLang="bg-BG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bg-BG" altLang="bg-BG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Избор на </a:t>
            </a:r>
            <a:r>
              <a:rPr lang="en-US" altLang="bg-BG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Google </a:t>
            </a:r>
            <a:r>
              <a:rPr lang="bg-BG" altLang="en-US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класна стая като средство за </a:t>
            </a:r>
            <a:r>
              <a:rPr lang="bg-BG" altLang="bg-BG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гласуване </a:t>
            </a:r>
            <a:r>
              <a:rPr lang="bg-BG" altLang="bg-BG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онлайн </a:t>
            </a:r>
            <a:r>
              <a:rPr lang="bg-BG" altLang="bg-BG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конкурс</a:t>
            </a:r>
            <a:r>
              <a:rPr lang="en-US" altLang="bg-BG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bg-BG" altLang="bg-BG" sz="4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bg-BG" sz="4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лесн</a:t>
            </a:r>
            <a:r>
              <a:rPr lang="en-US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bg-BG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bg-BG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създаване, споделяне и </a:t>
            </a:r>
            <a:r>
              <a:rPr lang="bg-BG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използване;</a:t>
            </a:r>
            <a:endParaRPr lang="en-US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bg-BG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инструмент за </a:t>
            </a:r>
            <a:r>
              <a:rPr lang="bg-BG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образованието;</a:t>
            </a:r>
            <a:endParaRPr lang="ru-RU" altLang="bg-BG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ru-RU" altLang="bg-BG" sz="40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ефективна</a:t>
            </a:r>
            <a:r>
              <a:rPr lang="ru-RU" altLang="bg-BG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обратна </a:t>
            </a:r>
            <a:r>
              <a:rPr lang="ru-RU" altLang="bg-BG" sz="4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връзка</a:t>
            </a:r>
            <a:r>
              <a:rPr lang="ru-RU" altLang="bg-BG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  <a:endParaRPr lang="ru-RU" altLang="bg-BG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ru-RU" altLang="bg-BG" sz="4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предлага</a:t>
            </a:r>
            <a:r>
              <a:rPr lang="ru-RU" altLang="bg-BG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bg-BG" sz="40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изчерпателна</a:t>
            </a:r>
            <a:r>
              <a:rPr lang="ru-RU" altLang="bg-BG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bg-BG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статистика</a:t>
            </a:r>
            <a:r>
              <a:rPr lang="bg-BG" altLang="bg-BG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altLang="bg-BG" sz="4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endParaRPr lang="en-US" altLang="bg-BG" sz="4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endParaRPr lang="bg-BG" altLang="bg-BG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r>
              <a:rPr lang="bg-BG" altLang="bg-BG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306011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ontent Placeholder 2"/>
          <p:cNvSpPr>
            <a:spLocks noGrp="1"/>
          </p:cNvSpPr>
          <p:nvPr>
            <p:ph idx="1"/>
          </p:nvPr>
        </p:nvSpPr>
        <p:spPr>
          <a:xfrm>
            <a:off x="191344" y="44624"/>
            <a:ext cx="11737304" cy="6336704"/>
          </a:xfrm>
        </p:spPr>
        <p:txBody>
          <a:bodyPr/>
          <a:lstStyle/>
          <a:p>
            <a:pPr>
              <a:defRPr/>
            </a:pPr>
            <a:r>
              <a:rPr lang="bg-BG" altLang="bg-BG" sz="3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Приложение на </a:t>
            </a:r>
            <a:r>
              <a:rPr lang="en-US" altLang="bg-BG" sz="3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Google </a:t>
            </a:r>
            <a:r>
              <a:rPr lang="bg-BG" altLang="en-US" sz="3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класна стая в учебния процес:</a:t>
            </a:r>
            <a:endParaRPr lang="en-US" altLang="en-US" sz="3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bg-BG" sz="3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Разработване на електронни уроци;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bg-BG" sz="3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Бърза и лесна комуникация;</a:t>
            </a:r>
            <a:endParaRPr lang="en-US" sz="38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bg-BG" sz="3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Създаване на задания и въпроси;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bg-BG" sz="3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Лесно споделяне на файлове, хипервръзки и др.;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bg-BG" sz="3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Създаване </a:t>
            </a:r>
            <a:r>
              <a:rPr lang="bg-BG" sz="3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</a:t>
            </a:r>
            <a:r>
              <a:rPr lang="bg-BG" sz="3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тестове за контрол и самоконтрол;</a:t>
            </a:r>
            <a:endParaRPr lang="bg-BG" sz="3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8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Възможност</a:t>
            </a:r>
            <a:r>
              <a:rPr lang="ru-RU" sz="3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 </a:t>
            </a:r>
            <a:r>
              <a:rPr lang="ru-RU" sz="38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използване</a:t>
            </a:r>
            <a:r>
              <a:rPr lang="ru-RU" sz="3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теми</a:t>
            </a:r>
            <a:r>
              <a:rPr lang="ru-RU" sz="3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за </a:t>
            </a:r>
            <a:r>
              <a:rPr lang="ru-RU" sz="3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8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организиране</a:t>
            </a:r>
            <a:r>
              <a:rPr lang="ru-RU" sz="3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</a:t>
            </a:r>
            <a:r>
              <a:rPr lang="ru-RU" sz="38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работата</a:t>
            </a:r>
            <a:r>
              <a:rPr lang="ru-RU" sz="3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ru-RU" sz="38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</a:t>
            </a:r>
            <a:r>
              <a:rPr lang="ru-RU" sz="3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модули или </a:t>
            </a:r>
            <a:r>
              <a:rPr lang="ru-RU" sz="3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секции;</a:t>
            </a:r>
            <a:endParaRPr lang="bg-BG" sz="38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bg-BG" sz="3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Обратна връзка.</a:t>
            </a:r>
            <a:endParaRPr lang="bg-BG" sz="3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82353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ontent Placeholder 2"/>
          <p:cNvSpPr>
            <a:spLocks noGrp="1"/>
          </p:cNvSpPr>
          <p:nvPr>
            <p:ph idx="1"/>
          </p:nvPr>
        </p:nvSpPr>
        <p:spPr>
          <a:xfrm>
            <a:off x="191344" y="116632"/>
            <a:ext cx="11809312" cy="5904656"/>
          </a:xfrm>
        </p:spPr>
        <p:txBody>
          <a:bodyPr/>
          <a:lstStyle/>
          <a:p>
            <a:pPr>
              <a:defRPr/>
            </a:pPr>
            <a:r>
              <a:rPr lang="en-US" altLang="bg-BG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bg-BG" altLang="bg-BG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педагогическата </a:t>
            </a:r>
            <a:r>
              <a:rPr lang="bg-BG" altLang="bg-BG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 </a:t>
            </a:r>
            <a:r>
              <a:rPr lang="bg-BG" altLang="bg-BG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практика от две години насам използвам онлайн конкурсите</a:t>
            </a:r>
            <a:r>
              <a:rPr lang="en-US" altLang="bg-BG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bg-BG" altLang="bg-BG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обявени от </a:t>
            </a:r>
            <a:r>
              <a:rPr lang="bg-BG" altLang="bg-BG" sz="4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Тонедико</a:t>
            </a:r>
            <a:r>
              <a:rPr lang="bg-BG" altLang="bg-BG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en-GB" altLang="bg-BG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/>
              </a:rPr>
              <a:t>http://</a:t>
            </a:r>
            <a:r>
              <a:rPr lang="en-GB" altLang="bg-BG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/>
              </a:rPr>
              <a:t>tonediko.com</a:t>
            </a:r>
            <a:r>
              <a:rPr lang="bg-BG" altLang="bg-BG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 </a:t>
            </a:r>
            <a:endParaRPr lang="en-US" altLang="bg-BG" sz="4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r>
              <a:rPr lang="bg-BG" altLang="bg-BG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Учениците ми редовно и с желание участват в тях. </a:t>
            </a:r>
          </a:p>
          <a:p>
            <a:pPr>
              <a:defRPr/>
            </a:pPr>
            <a:r>
              <a:rPr lang="bg-BG" altLang="bg-BG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bg-BG" altLang="bg-BG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периодите, когато няма обявен подобен конкурс или темата му не е подходяща за интегриране в учебното съдържание, организирам вътрешен конкурс в отделен клас или между всички паралелки в училище.</a:t>
            </a:r>
            <a:r>
              <a:rPr lang="bg-BG" altLang="en-US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endParaRPr lang="en-US" altLang="en-US" sz="4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63712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ontent Placeholder 2"/>
          <p:cNvSpPr>
            <a:spLocks noGrp="1"/>
          </p:cNvSpPr>
          <p:nvPr>
            <p:ph idx="1"/>
          </p:nvPr>
        </p:nvSpPr>
        <p:spPr>
          <a:xfrm>
            <a:off x="191344" y="404664"/>
            <a:ext cx="11809312" cy="5544616"/>
          </a:xfrm>
        </p:spPr>
        <p:txBody>
          <a:bodyPr/>
          <a:lstStyle/>
          <a:p>
            <a:pPr algn="ctr">
              <a:defRPr/>
            </a:pPr>
            <a:r>
              <a:rPr lang="bg-BG" altLang="bg-BG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Онлайн конкурс „Карикатура“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endParaRPr lang="bg-BG" altLang="bg-BG" sz="3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bg-BG" altLang="bg-BG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Учениците обичат да бъдат поставяни в конкурентна среда;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bg-BG" altLang="bg-BG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участието в онлайн конкурси учениците прилагат на практика знанията си от обучението по Информационни технологии;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bg-BG" altLang="bg-BG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Темата обвързва емоционално участниците и развива креативността им;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bg-BG" altLang="bg-BG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Възможност за интердисциплинарни връзки.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2504" y="188641"/>
            <a:ext cx="1368152" cy="136815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416480" y="1556794"/>
            <a:ext cx="16561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1200" dirty="0">
                <a:hlinkClick r:id="rId3"/>
              </a:rPr>
              <a:t>https://</a:t>
            </a:r>
            <a:r>
              <a:rPr lang="en-GB" sz="1200" dirty="0" smtClean="0">
                <a:hlinkClick r:id="rId3"/>
              </a:rPr>
              <a:t>sites.google.com/view/schoolcartoon</a:t>
            </a:r>
            <a:endParaRPr lang="bg-BG" sz="1200" dirty="0"/>
          </a:p>
        </p:txBody>
      </p:sp>
    </p:spTree>
    <p:extLst>
      <p:ext uri="{BB962C8B-B14F-4D97-AF65-F5344CB8AC3E}">
        <p14:creationId xmlns:p14="http://schemas.microsoft.com/office/powerpoint/2010/main" val="3205341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ontent Placeholder 2"/>
          <p:cNvSpPr>
            <a:spLocks noGrp="1"/>
          </p:cNvSpPr>
          <p:nvPr>
            <p:ph idx="1"/>
          </p:nvPr>
        </p:nvSpPr>
        <p:spPr>
          <a:xfrm>
            <a:off x="191344" y="260648"/>
            <a:ext cx="11809312" cy="5544616"/>
          </a:xfrm>
        </p:spPr>
        <p:txBody>
          <a:bodyPr/>
          <a:lstStyle/>
          <a:p>
            <a:pPr algn="ctr">
              <a:defRPr/>
            </a:pPr>
            <a:r>
              <a:rPr lang="bg-BG" altLang="bg-BG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Онлайн конкурс „Карикатура“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endParaRPr lang="bg-BG" altLang="bg-BG" sz="1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bg-BG" altLang="bg-BG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 поставяне на задачата в час, учениците започват с ентусиазъм да си споделят идеи, мнения и препоръки, преди да започнат работа върху своя собствен проект.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bg-BG" altLang="bg-BG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Някои търсят идеи в интернет пространството.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bg-BG" altLang="bg-BG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Почти всички ученици (99%) предпочитат да използват вече познат софтуерен продукт. 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bg-BG" altLang="bg-BG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Един ученик разработва своя проект с помощта на графичен таблет.</a:t>
            </a:r>
          </a:p>
        </p:txBody>
      </p:sp>
    </p:spTree>
    <p:extLst>
      <p:ext uri="{BB962C8B-B14F-4D97-AF65-F5344CB8AC3E}">
        <p14:creationId xmlns:p14="http://schemas.microsoft.com/office/powerpoint/2010/main" val="816178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352" y="244489"/>
            <a:ext cx="11665296" cy="935955"/>
          </a:xfrm>
        </p:spPr>
        <p:txBody>
          <a:bodyPr/>
          <a:lstStyle/>
          <a:p>
            <a:pPr>
              <a:defRPr/>
            </a:pPr>
            <a:r>
              <a:rPr lang="bg-BG" altLang="bg-BG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Онлайн конкурс „Карикатура“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352" y="1180444"/>
            <a:ext cx="11737304" cy="5349438"/>
          </a:xfrm>
        </p:spPr>
        <p:txBody>
          <a:bodyPr/>
          <a:lstStyle/>
          <a:p>
            <a:pPr>
              <a:defRPr/>
            </a:pPr>
            <a:r>
              <a:rPr lang="ru-RU" sz="3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Участвали</a:t>
            </a:r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5</a:t>
            </a:r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ученика.</a:t>
            </a:r>
          </a:p>
          <a:p>
            <a:pPr>
              <a:defRPr/>
            </a:pPr>
            <a:endParaRPr lang="ru-RU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19454751"/>
              </p:ext>
            </p:extLst>
          </p:nvPr>
        </p:nvGraphicFramePr>
        <p:xfrm>
          <a:off x="2927648" y="1916832"/>
          <a:ext cx="6411106" cy="47813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356" y="203875"/>
            <a:ext cx="11665296" cy="935955"/>
          </a:xfrm>
        </p:spPr>
        <p:txBody>
          <a:bodyPr/>
          <a:lstStyle/>
          <a:p>
            <a:pPr>
              <a:defRPr/>
            </a:pPr>
            <a:r>
              <a:rPr lang="bg-BG" altLang="bg-BG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Онлайн конкурс „Карикатура“</a:t>
            </a: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31017140"/>
              </p:ext>
            </p:extLst>
          </p:nvPr>
        </p:nvGraphicFramePr>
        <p:xfrm>
          <a:off x="983432" y="1052736"/>
          <a:ext cx="10297144" cy="5688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08466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353" y="260648"/>
            <a:ext cx="11665296" cy="935955"/>
          </a:xfrm>
        </p:spPr>
        <p:txBody>
          <a:bodyPr/>
          <a:lstStyle/>
          <a:p>
            <a:pPr>
              <a:defRPr/>
            </a:pPr>
            <a:r>
              <a:rPr lang="bg-BG" altLang="bg-BG" sz="40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Онлайн конкурс „Карикатура“</a:t>
            </a: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32362424"/>
              </p:ext>
            </p:extLst>
          </p:nvPr>
        </p:nvGraphicFramePr>
        <p:xfrm>
          <a:off x="1919536" y="1412776"/>
          <a:ext cx="8496944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49195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883" y="5085184"/>
            <a:ext cx="11665296" cy="1800200"/>
          </a:xfrm>
        </p:spPr>
        <p:txBody>
          <a:bodyPr/>
          <a:lstStyle/>
          <a:p>
            <a:pPr>
              <a:defRPr/>
            </a:pPr>
            <a:r>
              <a:rPr lang="bg-BG" altLang="bg-B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Време </a:t>
            </a:r>
            <a:r>
              <a:rPr lang="bg-BG" altLang="bg-B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регистрация</a:t>
            </a:r>
            <a:r>
              <a:rPr lang="en-US" altLang="bg-B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bg-BG" altLang="bg-B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bg-BG" altLang="bg-BG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1-2</a:t>
            </a:r>
            <a:r>
              <a:rPr lang="bg-BG" altLang="bg-B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минути.</a:t>
            </a:r>
          </a:p>
          <a:p>
            <a:pPr>
              <a:defRPr/>
            </a:pPr>
            <a:r>
              <a:rPr lang="bg-BG" alt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Време за изработване на проект</a:t>
            </a:r>
            <a:r>
              <a:rPr lang="en-US" alt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bg-BG" alt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без ползване на готов ресурс</a:t>
            </a:r>
            <a:r>
              <a:rPr lang="en-US" alt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):</a:t>
            </a:r>
            <a:r>
              <a:rPr lang="bg-BG" alt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bg-BG" altLang="en-US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0-</a:t>
            </a:r>
            <a:r>
              <a:rPr lang="en-US" altLang="en-US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bg-BG" altLang="en-US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</a:t>
            </a:r>
            <a:r>
              <a:rPr lang="bg-BG" alt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минути</a:t>
            </a:r>
            <a:r>
              <a:rPr lang="bg-BG" altLang="en-US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pPr>
              <a:defRPr/>
            </a:pPr>
            <a:endParaRPr lang="bg-BG" altLang="en-US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50706" y="44624"/>
            <a:ext cx="11665296" cy="935955"/>
          </a:xfrm>
        </p:spPr>
        <p:txBody>
          <a:bodyPr/>
          <a:lstStyle/>
          <a:p>
            <a:pPr>
              <a:defRPr/>
            </a:pPr>
            <a:r>
              <a:rPr lang="bg-BG" altLang="bg-BG" sz="40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Онлайн конкурс „Карикатура“</a:t>
            </a: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7271573"/>
              </p:ext>
            </p:extLst>
          </p:nvPr>
        </p:nvGraphicFramePr>
        <p:xfrm>
          <a:off x="2014902" y="1124744"/>
          <a:ext cx="8136904" cy="4039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149"/>
          <a:stretch/>
        </p:blipFill>
        <p:spPr>
          <a:xfrm>
            <a:off x="2873371" y="3725161"/>
            <a:ext cx="4680520" cy="259228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591" y="3717032"/>
            <a:ext cx="2191224" cy="261764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370" y="445982"/>
            <a:ext cx="3135129" cy="240695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5054" y="445982"/>
            <a:ext cx="5487115" cy="240404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70447" y="3717032"/>
            <a:ext cx="3941721" cy="260321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5591" y="445982"/>
            <a:ext cx="2191224" cy="2404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57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352" y="260648"/>
            <a:ext cx="3949861" cy="210642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1824" y="260648"/>
            <a:ext cx="3529890" cy="210642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0325" y="260647"/>
            <a:ext cx="3588323" cy="210642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8762" y="2611162"/>
            <a:ext cx="4513662" cy="212591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85" r="12781"/>
          <a:stretch/>
        </p:blipFill>
        <p:spPr>
          <a:xfrm>
            <a:off x="2657596" y="2611161"/>
            <a:ext cx="2448272" cy="212241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3352" y="2611161"/>
            <a:ext cx="2101351" cy="212241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09200" y="2611162"/>
            <a:ext cx="1715071" cy="213899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4977664"/>
            <a:ext cx="2394244" cy="161968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118" y="4987016"/>
            <a:ext cx="3240360" cy="161968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09000" y="4987016"/>
            <a:ext cx="2845840" cy="162114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510362" y="4996024"/>
            <a:ext cx="2413909" cy="1610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610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0" y="282922"/>
            <a:ext cx="4432568" cy="293301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4152" y="269427"/>
            <a:ext cx="4433899" cy="2933890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8650" y="3284984"/>
            <a:ext cx="12173349" cy="935955"/>
          </a:xfrm>
        </p:spPr>
        <p:txBody>
          <a:bodyPr/>
          <a:lstStyle/>
          <a:p>
            <a:pPr>
              <a:defRPr/>
            </a:pPr>
            <a:r>
              <a:rPr lang="bg-BG" sz="4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Работата започва в час и продължава вкъщи</a:t>
            </a:r>
            <a:endParaRPr lang="bg-BG" sz="4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0" y="4441348"/>
            <a:ext cx="4432568" cy="213229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0173" y="4417639"/>
            <a:ext cx="4481855" cy="2156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86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352" y="1340768"/>
            <a:ext cx="11665296" cy="5256584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bg-BG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Учениците с голямо желание участваха в конкурса и дори не усетиха, че прилагат познания по Информационни технологии.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bg-BG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 познават приложения по Информационни технологии, притежаващи инструменти за рисуване (</a:t>
            </a:r>
            <a:r>
              <a:rPr lang="en-US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Paint, Paint 3D, GIMP</a:t>
            </a:r>
            <a:r>
              <a:rPr lang="en-US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Picasa</a:t>
            </a:r>
            <a:r>
              <a:rPr lang="bg-BG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Google Draw</a:t>
            </a:r>
            <a:r>
              <a:rPr lang="bg-BG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др.</a:t>
            </a:r>
            <a:r>
              <a:rPr lang="en-US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bg-BG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bg-BG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Рисуването е едно от любимите занимания на учениците и ги увлича.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bg-BG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Темата </a:t>
            </a:r>
            <a:r>
              <a:rPr lang="bg-BG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беше интересна и </a:t>
            </a:r>
            <a:r>
              <a:rPr lang="bg-BG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забавна за учениците.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63352" y="188640"/>
            <a:ext cx="11665296" cy="935955"/>
          </a:xfrm>
        </p:spPr>
        <p:txBody>
          <a:bodyPr/>
          <a:lstStyle/>
          <a:p>
            <a:pPr>
              <a:defRPr/>
            </a:pPr>
            <a:r>
              <a:rPr lang="bg-BG" altLang="bg-BG" sz="40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Онлайн конкурс „Карикатура“</a:t>
            </a:r>
          </a:p>
        </p:txBody>
      </p:sp>
    </p:spTree>
    <p:extLst>
      <p:ext uri="{BB962C8B-B14F-4D97-AF65-F5344CB8AC3E}">
        <p14:creationId xmlns:p14="http://schemas.microsoft.com/office/powerpoint/2010/main" val="998423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352" y="1468356"/>
            <a:ext cx="6264696" cy="3888432"/>
          </a:xfrm>
        </p:spPr>
        <p:txBody>
          <a:bodyPr/>
          <a:lstStyle/>
          <a:p>
            <a:pPr>
              <a:defRPr/>
            </a:pPr>
            <a:r>
              <a:rPr lang="bg-BG" altLang="en-US" sz="3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bg-BG" altLang="en-US" sz="3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Изработено бе задание в </a:t>
            </a:r>
            <a:r>
              <a:rPr lang="en-US" altLang="en-US" sz="3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Google </a:t>
            </a:r>
            <a:r>
              <a:rPr lang="bg-BG" altLang="en-US" sz="3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класна стая под формата на формуляр за гласуване, в който учениците имаха възможност да споделят мнението си по предоставените карикатури и да гласуват за тях.</a:t>
            </a:r>
          </a:p>
          <a:p>
            <a:pPr>
              <a:defRPr/>
            </a:pPr>
            <a:r>
              <a:rPr lang="bg-BG" altLang="en-US" sz="3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63352" y="116632"/>
            <a:ext cx="11665296" cy="935955"/>
          </a:xfrm>
        </p:spPr>
        <p:txBody>
          <a:bodyPr/>
          <a:lstStyle/>
          <a:p>
            <a:pPr>
              <a:defRPr/>
            </a:pPr>
            <a:r>
              <a:rPr lang="bg-BG" altLang="bg-BG" sz="40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Онлайн конкурс „Карикатура</a:t>
            </a:r>
            <a:r>
              <a:rPr lang="bg-BG" altLang="bg-BG" sz="4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 – гласуване </a:t>
            </a:r>
            <a:endParaRPr lang="bg-BG" altLang="bg-BG" sz="4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0056" y="1772816"/>
            <a:ext cx="5456634" cy="3947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455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352" y="980728"/>
            <a:ext cx="11665296" cy="5544616"/>
          </a:xfrm>
        </p:spPr>
        <p:txBody>
          <a:bodyPr/>
          <a:lstStyle/>
          <a:p>
            <a:pPr>
              <a:defRPr/>
            </a:pPr>
            <a:r>
              <a:rPr lang="bg-BG" altLang="en-US" sz="3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bg-BG" altLang="en-US" sz="3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Учениците имаха право да гласуват веднъж (поради което се изисква влизане с личен профил в </a:t>
            </a:r>
            <a:r>
              <a:rPr lang="en-US" altLang="en-US" sz="3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Google). </a:t>
            </a:r>
            <a:r>
              <a:rPr lang="bg-BG" altLang="en-US" sz="3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altLang="en-US" sz="3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bg-BG" altLang="en-US" sz="3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вторите на карикатурите остават анонимни</a:t>
            </a:r>
            <a:r>
              <a:rPr lang="en-US" altLang="en-US" sz="3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bg-BG" altLang="en-US" sz="3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 обявяване на резултата от гласуването.</a:t>
            </a:r>
            <a:r>
              <a:rPr lang="bg-BG" altLang="en-US" sz="3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endParaRPr lang="bg-BG" altLang="en-US" sz="38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r>
              <a:rPr lang="bg-BG" altLang="en-US" sz="3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bg-BG" altLang="en-US" sz="3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гласуването </a:t>
            </a:r>
            <a:r>
              <a:rPr lang="bg-BG" altLang="en-US" sz="3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взеха</a:t>
            </a:r>
          </a:p>
          <a:p>
            <a:pPr>
              <a:defRPr/>
            </a:pPr>
            <a:r>
              <a:rPr lang="bg-BG" altLang="en-US" sz="3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участие 5</a:t>
            </a:r>
            <a:r>
              <a:rPr lang="en-US" altLang="en-US" sz="3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bg-BG" altLang="en-US" sz="3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bg-BG" altLang="en-US" sz="3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ученика </a:t>
            </a:r>
            <a:endParaRPr lang="bg-BG" altLang="en-US" sz="38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r>
              <a:rPr lang="bg-BG" altLang="en-US" sz="3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 </a:t>
            </a:r>
            <a:r>
              <a:rPr lang="en-US" altLang="en-US" sz="3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 </a:t>
            </a:r>
            <a:r>
              <a:rPr lang="bg-BG" altLang="en-US" sz="3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 </a:t>
            </a:r>
            <a:r>
              <a:rPr lang="en-US" altLang="en-US" sz="3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XII </a:t>
            </a:r>
            <a:r>
              <a:rPr lang="bg-BG" altLang="en-US" sz="3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</a:t>
            </a:r>
            <a:r>
              <a:rPr lang="bg-BG" altLang="en-US" sz="3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bg-BG" altLang="en-US" sz="3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63352" y="116632"/>
            <a:ext cx="11665296" cy="935955"/>
          </a:xfrm>
        </p:spPr>
        <p:txBody>
          <a:bodyPr/>
          <a:lstStyle/>
          <a:p>
            <a:pPr>
              <a:defRPr/>
            </a:pPr>
            <a:r>
              <a:rPr lang="bg-BG" altLang="bg-BG" sz="40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Онлайн конкурс „Карикатура</a:t>
            </a:r>
            <a:r>
              <a:rPr lang="bg-BG" altLang="bg-BG" sz="4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 – гласуване </a:t>
            </a:r>
            <a:endParaRPr lang="bg-BG" altLang="bg-BG" sz="4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3832" y="3429000"/>
            <a:ext cx="7475240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050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352" y="1340768"/>
            <a:ext cx="11665296" cy="5256584"/>
          </a:xfrm>
        </p:spPr>
        <p:txBody>
          <a:bodyPr/>
          <a:lstStyle/>
          <a:p>
            <a:pPr>
              <a:defRPr/>
            </a:pPr>
            <a:r>
              <a:rPr lang="bg-BG" altLang="bg-BG" sz="2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При </a:t>
            </a:r>
            <a:r>
              <a:rPr lang="bg-BG" altLang="bg-BG" sz="2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поставяне на </a:t>
            </a:r>
            <a:r>
              <a:rPr lang="bg-BG" altLang="bg-BG" sz="2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заданието за гласуване </a:t>
            </a:r>
            <a:r>
              <a:rPr lang="bg-BG" altLang="bg-BG" sz="2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bg-BG" altLang="bg-BG" sz="2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час/вкъщи, </a:t>
            </a:r>
            <a:r>
              <a:rPr lang="bg-BG" altLang="bg-BG" sz="2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учениците </a:t>
            </a:r>
            <a:r>
              <a:rPr lang="bg-BG" altLang="bg-BG" sz="2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започнаха </a:t>
            </a:r>
            <a:r>
              <a:rPr lang="bg-BG" altLang="bg-BG" sz="2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ентусиазъм да </a:t>
            </a:r>
            <a:r>
              <a:rPr lang="bg-BG" altLang="bg-BG" sz="2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споделят:</a:t>
            </a:r>
          </a:p>
          <a:p>
            <a:pPr>
              <a:defRPr/>
            </a:pPr>
            <a:r>
              <a:rPr lang="bg-BG" altLang="bg-BG" sz="2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Вкъщи, че:</a:t>
            </a:r>
          </a:p>
          <a:p>
            <a:pPr marL="1200150" lvl="1" indent="-742950">
              <a:buFont typeface="Wingdings" panose="05000000000000000000" pitchFamily="2" charset="2"/>
              <a:buChar char="ü"/>
              <a:defRPr/>
            </a:pPr>
            <a:r>
              <a:rPr lang="bg-BG" altLang="en-US" sz="2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са изпитали затруднения при регистрацията си за участие в конкурса и последвалото гласуване. </a:t>
            </a:r>
          </a:p>
          <a:p>
            <a:pPr marL="1200150" lvl="1" indent="-742950">
              <a:buFont typeface="Wingdings" panose="05000000000000000000" pitchFamily="2" charset="2"/>
              <a:buChar char="ü"/>
              <a:defRPr/>
            </a:pPr>
            <a:r>
              <a:rPr lang="ru-RU" altLang="en-US" sz="2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Най-лесно</a:t>
            </a:r>
            <a:r>
              <a:rPr lang="ru-RU" altLang="en-US" sz="2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се </a:t>
            </a:r>
            <a:r>
              <a:rPr lang="ru-RU" altLang="en-US" sz="2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гласува</a:t>
            </a:r>
            <a:r>
              <a:rPr lang="ru-RU" altLang="en-US" sz="2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само с </a:t>
            </a:r>
            <a:r>
              <a:rPr lang="ru-RU" altLang="en-US" sz="2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„Да“ или „Не</a:t>
            </a:r>
            <a:r>
              <a:rPr lang="ru-RU" altLang="en-US" sz="2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“.</a:t>
            </a:r>
          </a:p>
          <a:p>
            <a:pPr marL="1200150" lvl="1" indent="-742950">
              <a:buFont typeface="Wingdings" panose="05000000000000000000" pitchFamily="2" charset="2"/>
              <a:buChar char="ü"/>
              <a:defRPr/>
            </a:pPr>
            <a:r>
              <a:rPr lang="ru-RU" altLang="en-US" sz="2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Скалата за </a:t>
            </a:r>
            <a:r>
              <a:rPr lang="ru-RU" altLang="en-US" sz="2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гласуване</a:t>
            </a:r>
            <a:r>
              <a:rPr lang="ru-RU" altLang="en-US" sz="2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en-US" sz="2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трябва</a:t>
            </a:r>
            <a:r>
              <a:rPr lang="ru-RU" altLang="en-US" sz="2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да е от 1 до 3 („Не ми </a:t>
            </a:r>
            <a:r>
              <a:rPr lang="ru-RU" altLang="en-US" sz="2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харесва</a:t>
            </a:r>
            <a:r>
              <a:rPr lang="ru-RU" altLang="en-US" sz="2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“, „</a:t>
            </a:r>
            <a:r>
              <a:rPr lang="ru-RU" altLang="en-US" sz="2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Харесва</a:t>
            </a:r>
            <a:r>
              <a:rPr lang="ru-RU" altLang="en-US" sz="2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ми“, „Много ми </a:t>
            </a:r>
            <a:r>
              <a:rPr lang="ru-RU" altLang="en-US" sz="2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харесва</a:t>
            </a:r>
            <a:r>
              <a:rPr lang="ru-RU" altLang="en-US" sz="2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“.</a:t>
            </a:r>
            <a:endParaRPr lang="ru-RU" altLang="en-US" sz="2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defRPr/>
            </a:pPr>
            <a:r>
              <a:rPr lang="bg-BG" altLang="en-US" sz="2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час:</a:t>
            </a:r>
            <a:endParaRPr lang="bg-BG" altLang="en-US" sz="2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200150" lvl="1" indent="-742950">
              <a:buFont typeface="Wingdings" panose="05000000000000000000" pitchFamily="2" charset="2"/>
              <a:buChar char="ü"/>
              <a:defRPr/>
            </a:pPr>
            <a:r>
              <a:rPr lang="bg-BG" altLang="en-US" sz="2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Вижте, тази карикатура е много яка.</a:t>
            </a:r>
          </a:p>
          <a:p>
            <a:pPr marL="1200150" lvl="1" indent="-742950">
              <a:buFont typeface="Wingdings" panose="05000000000000000000" pitchFamily="2" charset="2"/>
              <a:buChar char="ü"/>
              <a:defRPr/>
            </a:pPr>
            <a:r>
              <a:rPr lang="bg-BG" altLang="en-US" sz="2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Това е моята карикатура, да гласувате с 5 за нея. Чувате ли?</a:t>
            </a:r>
          </a:p>
          <a:p>
            <a:pPr marL="1200150" lvl="1" indent="-742950">
              <a:buFont typeface="Wingdings" panose="05000000000000000000" pitchFamily="2" charset="2"/>
              <a:buChar char="ü"/>
              <a:defRPr/>
            </a:pPr>
            <a:r>
              <a:rPr lang="bg-BG" altLang="en-US" sz="2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Тези карикатури нямат край… Кой ли ще спечели?</a:t>
            </a:r>
            <a:r>
              <a:rPr lang="bg-BG" altLang="en-US" sz="2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63352" y="188640"/>
            <a:ext cx="11665296" cy="935955"/>
          </a:xfrm>
        </p:spPr>
        <p:txBody>
          <a:bodyPr/>
          <a:lstStyle/>
          <a:p>
            <a:pPr>
              <a:defRPr/>
            </a:pPr>
            <a:r>
              <a:rPr lang="bg-BG" altLang="bg-BG" sz="40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Онлайн конкурс „Карикатура“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0" y="188641"/>
            <a:ext cx="864096" cy="86409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416480" y="1052736"/>
            <a:ext cx="16561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1200" dirty="0">
                <a:hlinkClick r:id="rId3"/>
              </a:rPr>
              <a:t>https://</a:t>
            </a:r>
            <a:r>
              <a:rPr lang="en-GB" sz="1200" dirty="0" smtClean="0">
                <a:hlinkClick r:id="rId3"/>
              </a:rPr>
              <a:t>sites.google.com/view/schoolcartoon</a:t>
            </a:r>
            <a:endParaRPr lang="bg-BG" sz="1200" dirty="0"/>
          </a:p>
        </p:txBody>
      </p:sp>
    </p:spTree>
    <p:extLst>
      <p:ext uri="{BB962C8B-B14F-4D97-AF65-F5344CB8AC3E}">
        <p14:creationId xmlns:p14="http://schemas.microsoft.com/office/powerpoint/2010/main" val="3441087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352" y="1412776"/>
            <a:ext cx="11665296" cy="5256584"/>
          </a:xfrm>
        </p:spPr>
        <p:txBody>
          <a:bodyPr/>
          <a:lstStyle/>
          <a:p>
            <a:pPr>
              <a:defRPr/>
            </a:pPr>
            <a:r>
              <a:rPr lang="bg-BG" altLang="en-US" sz="4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bg-BG" altLang="en-US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Формулярите за участие и гласуване са публикувани в специално изработен уеб сайт за конкурса.</a:t>
            </a:r>
          </a:p>
          <a:p>
            <a:pPr>
              <a:defRPr/>
            </a:pPr>
            <a:r>
              <a:rPr lang="bg-BG" altLang="en-US" sz="4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bg-BG" altLang="en-US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Резултатите са оповестени в същия сайт и в галерията му са публикувани всички карикатури с оповестените имена на авторите им.</a:t>
            </a:r>
          </a:p>
          <a:p>
            <a:pPr>
              <a:defRPr/>
            </a:pPr>
            <a:r>
              <a:rPr lang="bg-BG" altLang="en-US" sz="4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bg-BG" altLang="en-US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отделна секция са изложени спечелилите конкурса карикатури.</a:t>
            </a:r>
          </a:p>
          <a:p>
            <a:pPr>
              <a:defRPr/>
            </a:pPr>
            <a:r>
              <a:rPr lang="bg-BG" altLang="en-US" sz="4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63352" y="260648"/>
            <a:ext cx="11665296" cy="935955"/>
          </a:xfrm>
        </p:spPr>
        <p:txBody>
          <a:bodyPr/>
          <a:lstStyle/>
          <a:p>
            <a:pPr>
              <a:defRPr/>
            </a:pPr>
            <a:r>
              <a:rPr lang="bg-BG" altLang="bg-BG" sz="40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Онлайн конкурс „Карикатура“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0" y="188641"/>
            <a:ext cx="864096" cy="86409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416480" y="1052736"/>
            <a:ext cx="16561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1200" dirty="0">
                <a:hlinkClick r:id="rId3"/>
              </a:rPr>
              <a:t>https://</a:t>
            </a:r>
            <a:r>
              <a:rPr lang="en-GB" sz="1200" dirty="0" smtClean="0">
                <a:hlinkClick r:id="rId3"/>
              </a:rPr>
              <a:t>sites.google.com/view/schoolcartoon</a:t>
            </a:r>
            <a:endParaRPr lang="bg-BG" sz="1200" dirty="0"/>
          </a:p>
        </p:txBody>
      </p:sp>
    </p:spTree>
    <p:extLst>
      <p:ext uri="{BB962C8B-B14F-4D97-AF65-F5344CB8AC3E}">
        <p14:creationId xmlns:p14="http://schemas.microsoft.com/office/powerpoint/2010/main" val="1561016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482" y="3249647"/>
            <a:ext cx="8089518" cy="360604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3" y="31368"/>
            <a:ext cx="8785389" cy="3613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00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35360" y="1064930"/>
            <a:ext cx="1156416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bg-BG" altLang="en-US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Резултати от проведеното гласуване:</a:t>
            </a:r>
            <a:endParaRPr lang="bg-BG" altLang="en-US" sz="4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63352" y="260648"/>
            <a:ext cx="11665296" cy="935955"/>
          </a:xfrm>
        </p:spPr>
        <p:txBody>
          <a:bodyPr/>
          <a:lstStyle/>
          <a:p>
            <a:pPr>
              <a:defRPr/>
            </a:pPr>
            <a:r>
              <a:rPr lang="bg-BG" altLang="bg-BG" sz="40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Онлайн конкурс „Карикатура“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0" y="188641"/>
            <a:ext cx="864096" cy="864096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0416480" y="1052736"/>
            <a:ext cx="16561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1200" dirty="0">
                <a:hlinkClick r:id="rId3"/>
              </a:rPr>
              <a:t>https://</a:t>
            </a:r>
            <a:r>
              <a:rPr lang="en-GB" sz="1200" dirty="0" smtClean="0">
                <a:hlinkClick r:id="rId3"/>
              </a:rPr>
              <a:t>sites.google.com/view/schoolcartoon</a:t>
            </a:r>
            <a:endParaRPr lang="bg-BG" sz="12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392" y="1857019"/>
            <a:ext cx="11017224" cy="479147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352" y="980579"/>
            <a:ext cx="11665296" cy="5544765"/>
          </a:xfrm>
        </p:spPr>
        <p:txBody>
          <a:bodyPr/>
          <a:lstStyle/>
          <a:p>
            <a:pPr>
              <a:defRPr/>
            </a:pPr>
            <a:r>
              <a:rPr lang="bg-BG" altLang="en-US" sz="31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 </a:t>
            </a:r>
            <a:r>
              <a:rPr lang="bg-BG" altLang="en-US" sz="31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проведения конкурс могат да се изведат следните изводи: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sz="31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Бърза регистрация за участие в конкурса</a:t>
            </a:r>
            <a:r>
              <a:rPr lang="en-US" sz="31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  <a:endParaRPr lang="bg-BG" sz="31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sz="31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Улеснена реализация на проектите;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sz="31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Възможност за споделяне, изразяване на мнение и гласуване;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1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Обогатяване</a:t>
            </a:r>
            <a:r>
              <a:rPr lang="ru-RU" sz="31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</a:t>
            </a:r>
            <a:r>
              <a:rPr lang="ru-RU" sz="31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дигиталните</a:t>
            </a:r>
            <a:r>
              <a:rPr lang="ru-RU" sz="31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компетентности на </a:t>
            </a:r>
            <a:r>
              <a:rPr lang="ru-RU" sz="31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учениците</a:t>
            </a:r>
            <a:r>
              <a:rPr lang="ru-RU" sz="31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sz="31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Готовите </a:t>
            </a:r>
            <a:r>
              <a:rPr lang="bg-BG" sz="31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проекти стават публично </a:t>
            </a:r>
            <a:r>
              <a:rPr lang="bg-BG" sz="31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достояние;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1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Развиване</a:t>
            </a:r>
            <a:r>
              <a:rPr lang="ru-RU" sz="31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способности за критично</a:t>
            </a:r>
            <a:r>
              <a:rPr lang="bg-BG" sz="31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</a:t>
            </a:r>
            <a:r>
              <a:rPr lang="ru-RU" sz="31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1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мислене</a:t>
            </a:r>
            <a:r>
              <a:rPr lang="ru-RU" sz="31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</a:t>
            </a:r>
            <a:r>
              <a:rPr lang="ru-RU" sz="31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учениците</a:t>
            </a:r>
            <a:r>
              <a:rPr lang="ru-RU" sz="31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sz="31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Гласуването става бързо и лесно;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1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Победителите</a:t>
            </a:r>
            <a:r>
              <a:rPr lang="ru-RU" sz="31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1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</a:t>
            </a:r>
            <a:r>
              <a:rPr lang="ru-RU" sz="31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публично </a:t>
            </a:r>
            <a:r>
              <a:rPr lang="ru-RU" sz="31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оповестени</a:t>
            </a:r>
            <a:r>
              <a:rPr lang="ru-RU" sz="31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bg-BG" sz="31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63352" y="44624"/>
            <a:ext cx="11665296" cy="935955"/>
          </a:xfrm>
        </p:spPr>
        <p:txBody>
          <a:bodyPr/>
          <a:lstStyle/>
          <a:p>
            <a:pPr>
              <a:defRPr/>
            </a:pPr>
            <a:r>
              <a:rPr lang="bg-BG" altLang="bg-BG" sz="40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Онлайн конкурс „Карикатура“</a:t>
            </a:r>
          </a:p>
        </p:txBody>
      </p:sp>
    </p:spTree>
    <p:extLst>
      <p:ext uri="{BB962C8B-B14F-4D97-AF65-F5344CB8AC3E}">
        <p14:creationId xmlns:p14="http://schemas.microsoft.com/office/powerpoint/2010/main" val="1452075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9496" y="2852936"/>
            <a:ext cx="9144247" cy="1143000"/>
          </a:xfrm>
        </p:spPr>
        <p:txBody>
          <a:bodyPr/>
          <a:lstStyle/>
          <a:p>
            <a:pPr>
              <a:defRPr/>
            </a:pPr>
            <a:r>
              <a:rPr lang="bg-BG" sz="54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Благодаря Ви за вниманието!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3155</TotalTime>
  <Words>492</Words>
  <Application>Microsoft Office PowerPoint</Application>
  <PresentationFormat>Widescreen</PresentationFormat>
  <Paragraphs>110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Times New Roman</vt:lpstr>
      <vt:lpstr>Wingdings</vt:lpstr>
      <vt:lpstr>Office Theme</vt:lpstr>
      <vt:lpstr>ДИНАМИЧНА МАТЕМАТИКА В ОБРАЗОВАНИЕТО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Онлайн конкурс „Карикатура“</vt:lpstr>
      <vt:lpstr>Онлайн конкурс „Карикатура“</vt:lpstr>
      <vt:lpstr>Онлайн конкурс „Карикатура“</vt:lpstr>
      <vt:lpstr>Онлайн конкурс „Карикатура“</vt:lpstr>
      <vt:lpstr>PowerPoint Presentation</vt:lpstr>
      <vt:lpstr>PowerPoint Presentation</vt:lpstr>
      <vt:lpstr>Работата започва в час и продължава вкъщи</vt:lpstr>
      <vt:lpstr>Онлайн конкурс „Карикатура“</vt:lpstr>
      <vt:lpstr>Онлайн конкурс „Карикатура“ – гласуване </vt:lpstr>
      <vt:lpstr>Онлайн конкурс „Карикатура“ – гласуване </vt:lpstr>
      <vt:lpstr>Онлайн конкурс „Карикатура“</vt:lpstr>
      <vt:lpstr>Онлайн конкурс „Карикатура“</vt:lpstr>
      <vt:lpstr>PowerPoint Presentation</vt:lpstr>
      <vt:lpstr>Онлайн конкурс „Карикатура“</vt:lpstr>
      <vt:lpstr>Онлайн конкурс „Карикатура“</vt:lpstr>
      <vt:lpstr>Благодаря Ви за вниманието!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Google Forms и общуването по ИТ</dc:title>
  <dc:creator>Иван Петков</dc:creator>
  <cp:lastModifiedBy>Ivan Petkov</cp:lastModifiedBy>
  <cp:revision>598</cp:revision>
  <dcterms:created xsi:type="dcterms:W3CDTF">2014-02-09T12:43:10Z</dcterms:created>
  <dcterms:modified xsi:type="dcterms:W3CDTF">2019-02-07T20:13:25Z</dcterms:modified>
</cp:coreProperties>
</file>