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57" r:id="rId4"/>
    <p:sldId id="267" r:id="rId5"/>
    <p:sldId id="269" r:id="rId6"/>
    <p:sldId id="271" r:id="rId7"/>
    <p:sldId id="258" r:id="rId8"/>
    <p:sldId id="259" r:id="rId9"/>
    <p:sldId id="260" r:id="rId10"/>
    <p:sldId id="261" r:id="rId11"/>
    <p:sldId id="264" r:id="rId12"/>
    <p:sldId id="266" r:id="rId13"/>
    <p:sldId id="268" r:id="rId14"/>
    <p:sldId id="263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69946278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projects/267802379/editor/" TargetMode="External"/><Relationship Id="rId5" Type="http://schemas.openxmlformats.org/officeDocument/2006/relationships/hyperlink" Target="https://scratch.mit.edu/projects/270500751/" TargetMode="External"/><Relationship Id="rId4" Type="http://schemas.openxmlformats.org/officeDocument/2006/relationships/hyperlink" Target="https://scratch.mit.edu/projects/270131730/editor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1394" y="2514598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rgbClr val="002060"/>
                </a:solidFill>
              </a:rPr>
              <a:t>Компютърно моделиране</a:t>
            </a:r>
            <a:r>
              <a:rPr lang="bg-BG" dirty="0" smtClean="0">
                <a:solidFill>
                  <a:srgbClr val="002060"/>
                </a:solidFill>
              </a:rPr>
              <a:t/>
            </a:r>
            <a:br>
              <a:rPr lang="bg-BG" dirty="0" smtClean="0">
                <a:solidFill>
                  <a:srgbClr val="002060"/>
                </a:solidFill>
              </a:rPr>
            </a:br>
            <a:r>
              <a:rPr lang="bg-BG" sz="4000" b="1" dirty="0" smtClean="0">
                <a:solidFill>
                  <a:srgbClr val="002060"/>
                </a:solidFill>
              </a:rPr>
              <a:t>Коледни </a:t>
            </a:r>
            <a:r>
              <a:rPr lang="en-US" sz="4000" b="1" dirty="0" smtClean="0">
                <a:solidFill>
                  <a:srgbClr val="002060"/>
                </a:solidFill>
              </a:rPr>
              <a:t>Scratch </a:t>
            </a:r>
            <a:r>
              <a:rPr lang="bg-BG" sz="4000" b="1" dirty="0" smtClean="0">
                <a:solidFill>
                  <a:srgbClr val="002060"/>
                </a:solidFill>
              </a:rPr>
              <a:t>проекти на тема: </a:t>
            </a:r>
            <a:br>
              <a:rPr lang="bg-BG" sz="4000" b="1" dirty="0" smtClean="0">
                <a:solidFill>
                  <a:srgbClr val="002060"/>
                </a:solidFill>
              </a:rPr>
            </a:br>
            <a:r>
              <a:rPr lang="bg-BG" dirty="0" smtClean="0">
                <a:solidFill>
                  <a:srgbClr val="002060"/>
                </a:solidFill>
              </a:rPr>
              <a:t>„</a:t>
            </a:r>
            <a:r>
              <a:rPr lang="bg-BG" b="1" dirty="0" smtClean="0">
                <a:solidFill>
                  <a:srgbClr val="002060"/>
                </a:solidFill>
              </a:rPr>
              <a:t>Коледа е навсякъде</a:t>
            </a:r>
            <a:r>
              <a:rPr lang="bg-BG" dirty="0" smtClean="0">
                <a:solidFill>
                  <a:srgbClr val="002060"/>
                </a:solidFill>
              </a:rPr>
              <a:t>“</a:t>
            </a:r>
            <a:br>
              <a:rPr lang="bg-BG" dirty="0" smtClean="0">
                <a:solidFill>
                  <a:srgbClr val="002060"/>
                </a:solidFill>
              </a:rPr>
            </a:b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5123" y="5515140"/>
            <a:ext cx="8915399" cy="1126283"/>
          </a:xfrm>
        </p:spPr>
        <p:txBody>
          <a:bodyPr/>
          <a:lstStyle/>
          <a:p>
            <a:pPr marL="4394200"/>
            <a:r>
              <a:rPr lang="bg-BG" b="1" dirty="0" smtClean="0">
                <a:solidFill>
                  <a:srgbClr val="002060"/>
                </a:solidFill>
              </a:rPr>
              <a:t>Автор: Кремлина Черкезова,</a:t>
            </a:r>
          </a:p>
          <a:p>
            <a:pPr marL="4394200"/>
            <a:r>
              <a:rPr lang="bg-BG" b="1" dirty="0" smtClean="0">
                <a:solidFill>
                  <a:srgbClr val="002060"/>
                </a:solidFill>
              </a:rPr>
              <a:t>Учител по ИТ, 125 СУ „Боян Пенев“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4" name="Picture 8" descr="logo-IMI-K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74" y="0"/>
            <a:ext cx="1081088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71608" y="136477"/>
            <a:ext cx="872399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ДИНАМИЧНА МАТЕМАТИКА В </a:t>
            </a:r>
            <a:r>
              <a:rPr lang="bg-BG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ОБРАЗОВАНИЕТО</a:t>
            </a:r>
          </a:p>
          <a:p>
            <a:pPr algn="ctr"/>
            <a:r>
              <a:rPr lang="bg-BG" sz="32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09.02.2019г.</a:t>
            </a:r>
            <a:endParaRPr lang="bg-BG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900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9" y="1"/>
            <a:ext cx="8441109" cy="1462087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100" b="1" dirty="0">
                <a:solidFill>
                  <a:srgbClr val="002060"/>
                </a:solidFill>
              </a:rPr>
              <a:t>Идеята за състезанието...</a:t>
            </a:r>
            <a:r>
              <a:rPr lang="bg-BG" sz="3100" b="1" dirty="0" smtClean="0">
                <a:solidFill>
                  <a:srgbClr val="002060"/>
                </a:solidFill>
              </a:rPr>
              <a:t/>
            </a:r>
            <a:br>
              <a:rPr lang="bg-BG" sz="3100" b="1" dirty="0" smtClean="0">
                <a:solidFill>
                  <a:srgbClr val="002060"/>
                </a:solidFill>
              </a:rPr>
            </a:br>
            <a:r>
              <a:rPr lang="bg-BG" sz="2800" b="1" dirty="0" smtClean="0">
                <a:solidFill>
                  <a:srgbClr val="002060"/>
                </a:solidFill>
              </a:rPr>
              <a:t>Седмица </a:t>
            </a:r>
            <a:r>
              <a:rPr lang="bg-BG" sz="2800" b="1" dirty="0">
                <a:solidFill>
                  <a:srgbClr val="002060"/>
                </a:solidFill>
              </a:rPr>
              <a:t>на програмирането</a:t>
            </a:r>
            <a:br>
              <a:rPr lang="bg-BG" sz="2800" b="1" dirty="0">
                <a:solidFill>
                  <a:srgbClr val="002060"/>
                </a:solidFill>
              </a:rPr>
            </a:br>
            <a:r>
              <a:rPr lang="bg-BG" sz="2800" b="1" dirty="0" smtClean="0">
                <a:solidFill>
                  <a:srgbClr val="002060"/>
                </a:solidFill>
              </a:rPr>
              <a:t> </a:t>
            </a:r>
            <a:r>
              <a:rPr lang="bg-BG" sz="2800" b="1" dirty="0">
                <a:solidFill>
                  <a:srgbClr val="002060"/>
                </a:solidFill>
              </a:rPr>
              <a:t>гости г-жа Душанова </a:t>
            </a:r>
            <a:r>
              <a:rPr lang="bg-BG" sz="2800" b="1" dirty="0" smtClean="0">
                <a:solidFill>
                  <a:srgbClr val="002060"/>
                </a:solidFill>
              </a:rPr>
              <a:t>и екип от </a:t>
            </a:r>
            <a:r>
              <a:rPr lang="en-US" sz="2800" b="1" dirty="0">
                <a:solidFill>
                  <a:srgbClr val="002060"/>
                </a:solidFill>
              </a:rPr>
              <a:t>EPAM Systems – </a:t>
            </a:r>
            <a:r>
              <a:rPr lang="bg-BG" sz="2800" b="1" dirty="0">
                <a:solidFill>
                  <a:srgbClr val="002060"/>
                </a:solidFill>
              </a:rPr>
              <a:t/>
            </a:r>
            <a:br>
              <a:rPr lang="bg-BG" sz="2800" b="1" dirty="0">
                <a:solidFill>
                  <a:srgbClr val="002060"/>
                </a:solidFill>
              </a:rPr>
            </a:br>
            <a:r>
              <a:rPr lang="bg-BG" sz="2800" b="1" dirty="0">
                <a:solidFill>
                  <a:srgbClr val="002060"/>
                </a:solidFill>
              </a:rPr>
              <a:t>програмиране в </a:t>
            </a:r>
            <a:r>
              <a:rPr lang="en-US" sz="2800" b="1" dirty="0">
                <a:solidFill>
                  <a:srgbClr val="002060"/>
                </a:solidFill>
              </a:rPr>
              <a:t>Scratch </a:t>
            </a:r>
            <a:endParaRPr lang="bg-BG" sz="2800" b="1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87" y="1714068"/>
            <a:ext cx="4596003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90" y="1676389"/>
            <a:ext cx="4271364" cy="31340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44" y="4053385"/>
            <a:ext cx="4086708" cy="28046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919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87" y="195943"/>
            <a:ext cx="8911687" cy="1280890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bg-BG" b="1" dirty="0" smtClean="0">
                <a:solidFill>
                  <a:srgbClr val="002060"/>
                </a:solidFill>
              </a:rPr>
              <a:t>Началото...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984" y="1031966"/>
            <a:ext cx="9287690" cy="5721531"/>
          </a:xfrm>
        </p:spPr>
      </p:pic>
    </p:spTree>
    <p:extLst>
      <p:ext uri="{BB962C8B-B14F-4D97-AF65-F5344CB8AC3E}">
        <p14:creationId xmlns:p14="http://schemas.microsoft.com/office/powerpoint/2010/main" val="55427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55" t="7603" r="10106" b="5830"/>
          <a:stretch/>
        </p:blipFill>
        <p:spPr>
          <a:xfrm>
            <a:off x="627797" y="177420"/>
            <a:ext cx="10986448" cy="633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8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959" y="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rgbClr val="002060"/>
                </a:solidFill>
              </a:rPr>
              <a:t>Идеята за състезанието...,  </a:t>
            </a:r>
            <a:br>
              <a:rPr lang="bg-BG" sz="2800" b="1" dirty="0" smtClean="0">
                <a:solidFill>
                  <a:srgbClr val="002060"/>
                </a:solidFill>
              </a:rPr>
            </a:br>
            <a:r>
              <a:rPr lang="bg-BG" sz="2800" b="1" dirty="0" smtClean="0">
                <a:solidFill>
                  <a:srgbClr val="002060"/>
                </a:solidFill>
              </a:rPr>
              <a:t>отзиви от седмицата на пограмирането</a:t>
            </a:r>
            <a:endParaRPr lang="bg-BG" sz="28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700" r="34857" b="5083"/>
          <a:stretch/>
        </p:blipFill>
        <p:spPr>
          <a:xfrm>
            <a:off x="1828799" y="918674"/>
            <a:ext cx="7915703" cy="574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2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7480" y="173734"/>
            <a:ext cx="10959153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rgbClr val="002060"/>
                </a:solidFill>
              </a:rPr>
              <a:t>Критерии за оценяване на Коледните проекти</a:t>
            </a:r>
            <a:br>
              <a:rPr lang="bg-BG" b="1" dirty="0" smtClean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"eKids Scratch Hackathon - Get online, play and win!"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6132" y="1454624"/>
            <a:ext cx="8915400" cy="5069006"/>
          </a:xfrm>
        </p:spPr>
        <p:txBody>
          <a:bodyPr>
            <a:normAutofit fontScale="92500" lnSpcReduction="10000"/>
          </a:bodyPr>
          <a:lstStyle/>
          <a:p>
            <a:r>
              <a:rPr lang="ru-RU" sz="2100" b="1" dirty="0" smtClean="0"/>
              <a:t>1</a:t>
            </a:r>
            <a:r>
              <a:rPr lang="ru-RU" sz="2100" b="1" dirty="0"/>
              <a:t>. Оригиналност, приложимост и иновативност на идеята, както и нейното отношение към поставената тема [10 т.]</a:t>
            </a:r>
          </a:p>
          <a:p>
            <a:r>
              <a:rPr lang="ru-RU" sz="2100" b="1" dirty="0"/>
              <a:t>2. Подредба и яснота на програмата [10 т.]</a:t>
            </a:r>
          </a:p>
          <a:p>
            <a:r>
              <a:rPr lang="ru-RU" sz="2100" b="1" dirty="0"/>
              <a:t>3. Функционалност [10 т.]</a:t>
            </a:r>
          </a:p>
          <a:p>
            <a:r>
              <a:rPr lang="ru-RU" sz="2100" b="1" dirty="0"/>
              <a:t>4. Общо впечатление – [20 т.]</a:t>
            </a:r>
          </a:p>
          <a:p>
            <a:r>
              <a:rPr lang="ru-RU" sz="2100" b="1" dirty="0"/>
              <a:t>5. Детайлно описание на проекта в полето за „Инструкци“ и полето за „Бележки“ (“Instructions” , “Notes and credits”) - [5 т.]</a:t>
            </a:r>
          </a:p>
          <a:p>
            <a:r>
              <a:rPr lang="ru-RU" sz="2100" b="1" dirty="0"/>
              <a:t>6. Бонус точки за екипност – [2 т.]</a:t>
            </a:r>
          </a:p>
          <a:p>
            <a:r>
              <a:rPr lang="ru-RU" sz="2100" b="1" dirty="0"/>
              <a:t>Нужно е след завършването на проекта:</a:t>
            </a:r>
          </a:p>
          <a:p>
            <a:r>
              <a:rPr lang="ru-RU" sz="2100" b="1" dirty="0"/>
              <a:t>- той да бъде споделен и публикуван в Scratch платформата (</a:t>
            </a:r>
            <a:r>
              <a:rPr lang="ru-RU" sz="2100" b="1" dirty="0">
                <a:hlinkClick r:id="rId2"/>
              </a:rPr>
              <a:t>https://scratch.mit.edu/</a:t>
            </a:r>
            <a:r>
              <a:rPr lang="ru-RU" sz="2100" b="1" dirty="0"/>
              <a:t>).</a:t>
            </a:r>
          </a:p>
          <a:p>
            <a:r>
              <a:rPr lang="ru-RU" sz="2100" b="1" dirty="0"/>
              <a:t>- да </a:t>
            </a:r>
            <a:r>
              <a:rPr lang="ru-RU" sz="2100" b="1" dirty="0" smtClean="0"/>
              <a:t>се изпрати </a:t>
            </a:r>
            <a:r>
              <a:rPr lang="ru-RU" sz="2100" b="1" dirty="0"/>
              <a:t>линк към готовия проект като отговор на този имейл, като </a:t>
            </a:r>
            <a:r>
              <a:rPr lang="ru-RU" sz="2100" b="1" dirty="0" smtClean="0"/>
              <a:t>се посочи </a:t>
            </a:r>
            <a:r>
              <a:rPr lang="ru-RU" sz="2100" b="1" dirty="0"/>
              <a:t>името на тима и/или имената на децата, участвали в създаването му.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238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7347" y="387108"/>
            <a:ext cx="8911687" cy="1280890"/>
          </a:xfrm>
        </p:spPr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</a:rPr>
              <a:t>Подготовка за работа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6502" y="1767192"/>
            <a:ext cx="4313864" cy="3777622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solidFill>
                  <a:srgbClr val="002060"/>
                </a:solidFill>
              </a:rPr>
              <a:t>Идеи;</a:t>
            </a:r>
          </a:p>
          <a:p>
            <a:r>
              <a:rPr lang="bg-BG" sz="2000" b="1" dirty="0" smtClean="0">
                <a:solidFill>
                  <a:srgbClr val="002060"/>
                </a:solidFill>
              </a:rPr>
              <a:t>Събиране на материали;</a:t>
            </a:r>
          </a:p>
          <a:p>
            <a:r>
              <a:rPr lang="bg-BG" sz="2000" b="1" dirty="0" smtClean="0">
                <a:solidFill>
                  <a:srgbClr val="002060"/>
                </a:solidFill>
              </a:rPr>
              <a:t>Работа с подходящи фонове, спрайтове;</a:t>
            </a:r>
          </a:p>
          <a:p>
            <a:r>
              <a:rPr lang="bg-BG" sz="2000" b="1" dirty="0" smtClean="0">
                <a:solidFill>
                  <a:srgbClr val="002060"/>
                </a:solidFill>
              </a:rPr>
              <a:t>Избор на команди;</a:t>
            </a:r>
          </a:p>
          <a:p>
            <a:r>
              <a:rPr lang="bg-BG" sz="2000" b="1" dirty="0" smtClean="0">
                <a:solidFill>
                  <a:srgbClr val="002060"/>
                </a:solidFill>
              </a:rPr>
              <a:t>Избор на музика;</a:t>
            </a:r>
          </a:p>
          <a:p>
            <a:r>
              <a:rPr lang="bg-BG" sz="2000" b="1" dirty="0" smtClean="0">
                <a:solidFill>
                  <a:srgbClr val="002060"/>
                </a:solidFill>
              </a:rPr>
              <a:t>Тестиране за грешки;</a:t>
            </a:r>
          </a:p>
          <a:p>
            <a:r>
              <a:rPr lang="bg-BG" sz="2000" b="1" dirty="0" smtClean="0">
                <a:solidFill>
                  <a:srgbClr val="002060"/>
                </a:solidFill>
              </a:rPr>
              <a:t>Регистрация.</a:t>
            </a:r>
            <a:endParaRPr lang="bg-BG" sz="2000" b="1" dirty="0">
              <a:solidFill>
                <a:srgbClr val="00206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792" y="4000151"/>
            <a:ext cx="4313238" cy="26942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9" descr="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132" y="2031964"/>
            <a:ext cx="2877897" cy="17606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6543" y="2261025"/>
            <a:ext cx="1257300" cy="13239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28547">
            <a:off x="10468560" y="572040"/>
            <a:ext cx="1167293" cy="11843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65218">
            <a:off x="5797749" y="4685311"/>
            <a:ext cx="1009650" cy="13239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30253">
            <a:off x="8268373" y="357704"/>
            <a:ext cx="1524000" cy="12668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8399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1573" b="11171"/>
          <a:stretch/>
        </p:blipFill>
        <p:spPr>
          <a:xfrm>
            <a:off x="8632296" y="3022039"/>
            <a:ext cx="3433388" cy="3987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3" y="34467"/>
            <a:ext cx="8911687" cy="1280890"/>
          </a:xfrm>
        </p:spPr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</a:rPr>
              <a:t>Идеи за създаване на филмчета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2" r="15823" b="16472"/>
          <a:stretch/>
        </p:blipFill>
        <p:spPr>
          <a:xfrm>
            <a:off x="1078020" y="674912"/>
            <a:ext cx="3248319" cy="243677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908" y="1132914"/>
            <a:ext cx="3307698" cy="377825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-315" t="7848" r="64231" b="4251"/>
          <a:stretch/>
        </p:blipFill>
        <p:spPr>
          <a:xfrm>
            <a:off x="378246" y="3371109"/>
            <a:ext cx="4694972" cy="328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3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17" y="104106"/>
            <a:ext cx="8911687" cy="1280890"/>
          </a:xfrm>
        </p:spPr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</a:rPr>
              <a:t>Герои, декори, сценарии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4" y="1384996"/>
            <a:ext cx="3455015" cy="37782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171" b="23982"/>
          <a:stretch/>
        </p:blipFill>
        <p:spPr>
          <a:xfrm>
            <a:off x="3738813" y="3274121"/>
            <a:ext cx="3632677" cy="341194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491" y="596814"/>
            <a:ext cx="4629796" cy="508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1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013" y="282916"/>
            <a:ext cx="8911687" cy="1280890"/>
          </a:xfrm>
        </p:spPr>
        <p:txBody>
          <a:bodyPr/>
          <a:lstStyle/>
          <a:p>
            <a:pPr algn="ctr"/>
            <a:r>
              <a:rPr lang="bg-BG" b="1" dirty="0">
                <a:solidFill>
                  <a:srgbClr val="002060"/>
                </a:solidFill>
              </a:rPr>
              <a:t>Герои, декори, сценарии</a:t>
            </a:r>
            <a:endParaRPr lang="bg-BG" dirty="0">
              <a:solidFill>
                <a:srgbClr val="00206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6" y="1799182"/>
            <a:ext cx="3596346" cy="446514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203" y="1799182"/>
            <a:ext cx="3930554" cy="458797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758" y="1799182"/>
            <a:ext cx="4067686" cy="473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32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9605" y="48140"/>
            <a:ext cx="8911687" cy="1280890"/>
          </a:xfrm>
        </p:spPr>
        <p:txBody>
          <a:bodyPr/>
          <a:lstStyle/>
          <a:p>
            <a:r>
              <a:rPr lang="bg-BG" b="1" dirty="0">
                <a:solidFill>
                  <a:srgbClr val="002060"/>
                </a:solidFill>
              </a:rPr>
              <a:t>Герои, декори, </a:t>
            </a:r>
            <a:r>
              <a:rPr lang="bg-BG" b="1" dirty="0" smtClean="0">
                <a:solidFill>
                  <a:srgbClr val="002060"/>
                </a:solidFill>
              </a:rPr>
              <a:t>сценарии, нови идеи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21"/>
          <a:stretch/>
        </p:blipFill>
        <p:spPr>
          <a:xfrm>
            <a:off x="390705" y="709685"/>
            <a:ext cx="4554003" cy="34545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8742" b="7136"/>
          <a:stretch/>
        </p:blipFill>
        <p:spPr>
          <a:xfrm>
            <a:off x="5798682" y="805219"/>
            <a:ext cx="5593935" cy="320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544" t="3447" r="34632" b="34189"/>
          <a:stretch/>
        </p:blipFill>
        <p:spPr>
          <a:xfrm>
            <a:off x="6655690" y="4270747"/>
            <a:ext cx="4581761" cy="24782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-735" t="5607" r="735" b="11068"/>
          <a:stretch/>
        </p:blipFill>
        <p:spPr>
          <a:xfrm>
            <a:off x="390705" y="4164193"/>
            <a:ext cx="5481858" cy="258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0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0537" y="0"/>
            <a:ext cx="8911687" cy="1280890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002060"/>
                </a:solidFill>
              </a:rPr>
              <a:t>Публикуване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028" t="4244" r="14288" b="5830"/>
          <a:stretch/>
        </p:blipFill>
        <p:spPr>
          <a:xfrm>
            <a:off x="1671550" y="593194"/>
            <a:ext cx="9254320" cy="61483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77317" y="5415508"/>
            <a:ext cx="5097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hlinkClick r:id="rId3"/>
              </a:rPr>
              <a:t>https://scratch.mit.edu/projects/269946278/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5677317" y="5784840"/>
            <a:ext cx="5248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 smtClean="0">
                <a:hlinkClick r:id="rId4"/>
              </a:rPr>
              <a:t>https://scratch.mit.edu/projects/270131730/</a:t>
            </a:r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5676738" y="6153204"/>
            <a:ext cx="5097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hlinkClick r:id="rId5"/>
              </a:rPr>
              <a:t>https://scratch.mit.edu/projects/270500751/</a:t>
            </a:r>
            <a:endParaRPr lang="bg-BG" dirty="0"/>
          </a:p>
        </p:txBody>
      </p:sp>
      <p:sp>
        <p:nvSpPr>
          <p:cNvPr id="8" name="TextBox 7"/>
          <p:cNvSpPr txBox="1"/>
          <p:nvPr/>
        </p:nvSpPr>
        <p:spPr>
          <a:xfrm>
            <a:off x="5677317" y="6488668"/>
            <a:ext cx="524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scratch.mit.edu/projects/267802379/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4481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684" y="-94067"/>
            <a:ext cx="10791215" cy="128089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EPAM, Bulgaria</a:t>
            </a:r>
            <a:r>
              <a:rPr lang="bg-BG" sz="3200" b="1" dirty="0" smtClean="0">
                <a:solidFill>
                  <a:srgbClr val="002060"/>
                </a:solidFill>
              </a:rPr>
              <a:t>, отзиви, </a:t>
            </a:r>
            <a:br>
              <a:rPr lang="bg-BG" sz="3200" b="1" dirty="0" smtClean="0">
                <a:solidFill>
                  <a:srgbClr val="002060"/>
                </a:solidFill>
              </a:rPr>
            </a:br>
            <a:r>
              <a:rPr lang="bg-BG" sz="3200" b="1" dirty="0" smtClean="0">
                <a:solidFill>
                  <a:srgbClr val="002060"/>
                </a:solidFill>
              </a:rPr>
              <a:t>поканени 5 ученика с отличени проекти</a:t>
            </a:r>
            <a:endParaRPr lang="bg-BG" sz="3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4467367" y="23430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757" t="19563" r="43357" b="5646"/>
          <a:stretch/>
        </p:blipFill>
        <p:spPr>
          <a:xfrm>
            <a:off x="3125337" y="1000660"/>
            <a:ext cx="7438030" cy="570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11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3518" y="332657"/>
            <a:ext cx="7793037" cy="1462087"/>
          </a:xfrm>
        </p:spPr>
        <p:txBody>
          <a:bodyPr/>
          <a:lstStyle/>
          <a:p>
            <a:endParaRPr lang="bg-BG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42197" y="598966"/>
            <a:ext cx="9962413" cy="609329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1727399" y="14191"/>
            <a:ext cx="8939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002060"/>
                </a:solidFill>
              </a:rPr>
              <a:t>Какви качества развиха учениците? </a:t>
            </a:r>
            <a:endParaRPr lang="bg-BG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1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5940" y="2561137"/>
            <a:ext cx="8915399" cy="1468800"/>
          </a:xfrm>
        </p:spPr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</a:rPr>
              <a:t>Благодаря за вниманието!</a:t>
            </a:r>
            <a:endParaRPr lang="bg-BG" b="1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1615" y="461667"/>
            <a:ext cx="1276350" cy="1247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782" y="344371"/>
            <a:ext cx="1276350" cy="1247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836" y="1592146"/>
            <a:ext cx="1362075" cy="9689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948" y="4998927"/>
            <a:ext cx="2609850" cy="140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6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Override1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</TotalTime>
  <Words>268</Words>
  <Application>Microsoft Office PowerPoint</Application>
  <PresentationFormat>Widescreen</PresentationFormat>
  <Paragraphs>38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Wisp</vt:lpstr>
      <vt:lpstr>Компютърно моделиране Коледни Scratch проекти на тема:  „Коледа е навсякъде“ </vt:lpstr>
      <vt:lpstr>Идеята за състезанието... Седмица на програмирането  гости г-жа Душанова и екип от EPAM Systems –  програмиране в Scratch </vt:lpstr>
      <vt:lpstr> Началото...</vt:lpstr>
      <vt:lpstr>PowerPoint Presentation</vt:lpstr>
      <vt:lpstr>Идеята за състезанието...,   отзиви от седмицата на пограмирането</vt:lpstr>
      <vt:lpstr>Критерии за оценяване на Коледните проекти "eKids Scratch Hackathon - Get online, play and win!"</vt:lpstr>
      <vt:lpstr>Подготовка за работа</vt:lpstr>
      <vt:lpstr>Идеи за създаване на филмчета</vt:lpstr>
      <vt:lpstr>Герои, декори, сценарии</vt:lpstr>
      <vt:lpstr>Герои, декори, сценарии</vt:lpstr>
      <vt:lpstr>Герои, декори, сценарии, нови идеи</vt:lpstr>
      <vt:lpstr>Публикуване</vt:lpstr>
      <vt:lpstr>EPAM, Bulgaria, отзиви,  поканени 5 ученика с отличени проекти</vt:lpstr>
      <vt:lpstr>PowerPoint Presentation</vt:lpstr>
      <vt:lpstr>Благодаря за вниманието!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Компютърно моделиране Коледни Scratch проекти на тема:  „Коледа е навсякъде“</dc:title>
  <dc:creator>Windows User</dc:creator>
  <cp:lastModifiedBy>Windows User</cp:lastModifiedBy>
  <cp:revision>65</cp:revision>
  <dcterms:created xsi:type="dcterms:W3CDTF">2019-01-27T17:52:45Z</dcterms:created>
  <dcterms:modified xsi:type="dcterms:W3CDTF">2019-02-09T14:01:23Z</dcterms:modified>
</cp:coreProperties>
</file>